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63"/>
  </p:notesMasterIdLst>
  <p:sldIdLst>
    <p:sldId id="256" r:id="rId2"/>
    <p:sldId id="326" r:id="rId3"/>
    <p:sldId id="335" r:id="rId4"/>
    <p:sldId id="309" r:id="rId5"/>
    <p:sldId id="310" r:id="rId6"/>
    <p:sldId id="312" r:id="rId7"/>
    <p:sldId id="350" r:id="rId8"/>
    <p:sldId id="337" r:id="rId9"/>
    <p:sldId id="338" r:id="rId10"/>
    <p:sldId id="339" r:id="rId11"/>
    <p:sldId id="351" r:id="rId12"/>
    <p:sldId id="340" r:id="rId13"/>
    <p:sldId id="341" r:id="rId14"/>
    <p:sldId id="342" r:id="rId15"/>
    <p:sldId id="344" r:id="rId16"/>
    <p:sldId id="345" r:id="rId17"/>
    <p:sldId id="346" r:id="rId18"/>
    <p:sldId id="347" r:id="rId19"/>
    <p:sldId id="348" r:id="rId20"/>
    <p:sldId id="349" r:id="rId21"/>
    <p:sldId id="352" r:id="rId22"/>
    <p:sldId id="313" r:id="rId23"/>
    <p:sldId id="321" r:id="rId24"/>
    <p:sldId id="314" r:id="rId25"/>
    <p:sldId id="315" r:id="rId26"/>
    <p:sldId id="317" r:id="rId27"/>
    <p:sldId id="316" r:id="rId28"/>
    <p:sldId id="333" r:id="rId29"/>
    <p:sldId id="334" r:id="rId30"/>
    <p:sldId id="336" r:id="rId31"/>
    <p:sldId id="262" r:id="rId32"/>
    <p:sldId id="308" r:id="rId33"/>
    <p:sldId id="318" r:id="rId34"/>
    <p:sldId id="275" r:id="rId35"/>
    <p:sldId id="265" r:id="rId36"/>
    <p:sldId id="266" r:id="rId37"/>
    <p:sldId id="267" r:id="rId38"/>
    <p:sldId id="268" r:id="rId39"/>
    <p:sldId id="273" r:id="rId40"/>
    <p:sldId id="269" r:id="rId41"/>
    <p:sldId id="290" r:id="rId42"/>
    <p:sldId id="274" r:id="rId43"/>
    <p:sldId id="276" r:id="rId44"/>
    <p:sldId id="286" r:id="rId45"/>
    <p:sldId id="288" r:id="rId46"/>
    <p:sldId id="291" r:id="rId47"/>
    <p:sldId id="289" r:id="rId48"/>
    <p:sldId id="293" r:id="rId49"/>
    <p:sldId id="299" r:id="rId50"/>
    <p:sldId id="298" r:id="rId51"/>
    <p:sldId id="300" r:id="rId52"/>
    <p:sldId id="301" r:id="rId53"/>
    <p:sldId id="302" r:id="rId54"/>
    <p:sldId id="303" r:id="rId55"/>
    <p:sldId id="292" r:id="rId56"/>
    <p:sldId id="322" r:id="rId57"/>
    <p:sldId id="325" r:id="rId58"/>
    <p:sldId id="324" r:id="rId59"/>
    <p:sldId id="320" r:id="rId60"/>
    <p:sldId id="259" r:id="rId61"/>
    <p:sldId id="323" r:id="rId62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60"/>
  </p:normalViewPr>
  <p:slideViewPr>
    <p:cSldViewPr>
      <p:cViewPr>
        <p:scale>
          <a:sx n="70" d="100"/>
          <a:sy n="70" d="100"/>
        </p:scale>
        <p:origin x="-144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pt-BR" alt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32731BB-CDDF-3F41-92FC-213019B8EA83}" type="datetimeFigureOut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741DB16-71F1-C246-9BF8-C5F7B14EBEB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96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5222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A6DF154-8FC0-7347-8ADA-AC153028F593}" type="slidenum">
              <a:rPr lang="pt-BR" altLang="pt-BR">
                <a:latin typeface="Calibri" charset="0"/>
              </a:rPr>
              <a:pPr eaLnBrk="1" hangingPunct="1"/>
              <a:t>45</a:t>
            </a:fld>
            <a:endParaRPr lang="pt-BR" altLang="pt-BR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 8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/>
            <a:gdLst>
              <a:gd name="T0" fmla="*/ 0 w 5760"/>
              <a:gd name="T1" fmla="*/ 1066 h 1331"/>
              <a:gd name="T2" fmla="*/ 0 w 5760"/>
              <a:gd name="T3" fmla="*/ 1331 h 1331"/>
              <a:gd name="T4" fmla="*/ 5760 w 5760"/>
              <a:gd name="T5" fmla="*/ 1331 h 1331"/>
              <a:gd name="T6" fmla="*/ 5760 w 5760"/>
              <a:gd name="T7" fmla="*/ 0 h 1331"/>
              <a:gd name="T8" fmla="*/ 0 w 5760"/>
              <a:gd name="T9" fmla="*/ 1066 h 1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0"/>
              <a:gd name="T16" fmla="*/ 0 h 1331"/>
              <a:gd name="T17" fmla="*/ 5760 w 5760"/>
              <a:gd name="T18" fmla="*/ 1331 h 1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C7C7C">
              <a:alpha val="45097"/>
            </a:srgbClr>
          </a:solidFill>
          <a:ln>
            <a:noFill/>
          </a:ln>
          <a:effectLst>
            <a:outerShdw blurRad="63500" dist="44450" dir="162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" name="Forma livre 10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T0" fmla="*/ 3038475 w 1914"/>
              <a:gd name="T1" fmla="*/ 14258 h 4329"/>
              <a:gd name="T2" fmla="*/ 3038475 w 1914"/>
              <a:gd name="T3" fmla="*/ 6858000 h 4329"/>
              <a:gd name="T4" fmla="*/ 323850 w 1914"/>
              <a:gd name="T5" fmla="*/ 6854832 h 4329"/>
              <a:gd name="T6" fmla="*/ 0 w 1914"/>
              <a:gd name="T7" fmla="*/ 0 h 4329"/>
              <a:gd name="T8" fmla="*/ 3038475 w 1914"/>
              <a:gd name="T9" fmla="*/ 14258 h 43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95959">
              <a:alpha val="39999"/>
            </a:srgbClr>
          </a:solidFill>
          <a:ln>
            <a:noFill/>
          </a:ln>
          <a:effectLst>
            <a:outerShdw blurRad="63500" dist="50800" dir="10800000" algn="ctr" rotWithShape="0">
              <a:srgbClr val="000000">
                <a:alpha val="4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6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0E0DBE-85E6-A342-A33D-437E6B5977F8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7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8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8EC92C-6A03-BC4A-89B9-9BF42484D83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2645BE-F1AE-1B47-A911-F817588E1242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5" name="Espaço Reservado para Rodapé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FC73A1-A8AD-6240-BB70-7076E0704C4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3B071D-86C3-D34B-9804-5265094E8A92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5" name="Espaço Reservado para Rodapé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842628-3D88-7642-93C3-4132002A771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20BBC2-1273-8A4E-A4B4-72B485FE4545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5" name="Espaço Reservado para Rodapé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EB2072-5A89-0B43-B8E7-7007D1A6547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 8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/>
            <a:gdLst>
              <a:gd name="T0" fmla="*/ 0 w 5760"/>
              <a:gd name="T1" fmla="*/ 1066 h 1331"/>
              <a:gd name="T2" fmla="*/ 0 w 5760"/>
              <a:gd name="T3" fmla="*/ 1331 h 1331"/>
              <a:gd name="T4" fmla="*/ 5760 w 5760"/>
              <a:gd name="T5" fmla="*/ 1331 h 1331"/>
              <a:gd name="T6" fmla="*/ 5760 w 5760"/>
              <a:gd name="T7" fmla="*/ 0 h 1331"/>
              <a:gd name="T8" fmla="*/ 0 w 5760"/>
              <a:gd name="T9" fmla="*/ 1066 h 1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0"/>
              <a:gd name="T16" fmla="*/ 0 h 1331"/>
              <a:gd name="T17" fmla="*/ 5760 w 5760"/>
              <a:gd name="T18" fmla="*/ 1331 h 1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C7C7C">
              <a:alpha val="45097"/>
            </a:srgbClr>
          </a:solidFill>
          <a:ln>
            <a:noFill/>
          </a:ln>
          <a:effectLst>
            <a:outerShdw blurRad="63500" dist="44450" dir="162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5" name="Forma livre 10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T0" fmla="*/ 3038475 w 1914"/>
              <a:gd name="T1" fmla="*/ 14258 h 4329"/>
              <a:gd name="T2" fmla="*/ 3038475 w 1914"/>
              <a:gd name="T3" fmla="*/ 6858000 h 4329"/>
              <a:gd name="T4" fmla="*/ 323850 w 1914"/>
              <a:gd name="T5" fmla="*/ 6854832 h 4329"/>
              <a:gd name="T6" fmla="*/ 0 w 1914"/>
              <a:gd name="T7" fmla="*/ 0 h 4329"/>
              <a:gd name="T8" fmla="*/ 3038475 w 1914"/>
              <a:gd name="T9" fmla="*/ 14258 h 43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95959">
              <a:alpha val="39999"/>
            </a:srgbClr>
          </a:solidFill>
          <a:ln>
            <a:noFill/>
          </a:ln>
          <a:effectLst>
            <a:outerShdw blurRad="63500" dist="50800" dir="10800000" algn="ctr" rotWithShape="0">
              <a:srgbClr val="000000">
                <a:alpha val="4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E85096-FEE6-A343-A784-71425B0D3AED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8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668630-5ACB-7347-92B1-CF6CF4294D1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230F27-629F-0F42-B4DD-9158A5F04A9B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6" name="Espaço Reservado para Rodapé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A20290-FAC3-C944-966F-84B49CE9921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D5EAB3-805D-9540-BA74-A164C77B8B1E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61C780-EE88-0B4D-A523-05665AD903A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DB38FD-A27B-8845-9D12-43A65972C3DD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4" name="Espaço Reservado para Rodapé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AB902E-F19E-854E-BA34-06CDA2D44F9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C9688C-AD76-634A-A059-DAF0BCC2D621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3" name="Espaço Reservado para Rodapé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Número de Slide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9F5BCF-3E14-AE41-80C2-F9FA1612C0A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30189-BA0A-2C40-9FAC-0DB95036CCEF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fld id="{4F7ACE4E-1010-A64C-BCB1-33DB69BEC73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FF0193-C5B8-844C-AACD-D58ED24FB1ED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85ABE9-4FF4-2F4A-8800-943B47742FA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/>
            <a:gdLst>
              <a:gd name="T0" fmla="*/ 0 w 5760"/>
              <a:gd name="T1" fmla="*/ 1066 h 1331"/>
              <a:gd name="T2" fmla="*/ 0 w 5760"/>
              <a:gd name="T3" fmla="*/ 1331 h 1331"/>
              <a:gd name="T4" fmla="*/ 5760 w 5760"/>
              <a:gd name="T5" fmla="*/ 1331 h 1331"/>
              <a:gd name="T6" fmla="*/ 5760 w 5760"/>
              <a:gd name="T7" fmla="*/ 0 h 1331"/>
              <a:gd name="T8" fmla="*/ 0 w 5760"/>
              <a:gd name="T9" fmla="*/ 1066 h 1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0"/>
              <a:gd name="T16" fmla="*/ 0 h 1331"/>
              <a:gd name="T17" fmla="*/ 5760 w 5760"/>
              <a:gd name="T18" fmla="*/ 1331 h 1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C7C7C">
              <a:alpha val="45097"/>
            </a:srgbClr>
          </a:solidFill>
          <a:ln>
            <a:noFill/>
          </a:ln>
          <a:effectLst>
            <a:outerShdw blurRad="63500" dist="44450" dir="16200000" algn="ctr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T0" fmla="*/ 1828800 w 1914"/>
              <a:gd name="T1" fmla="*/ 14258 h 4329"/>
              <a:gd name="T2" fmla="*/ 1828800 w 1914"/>
              <a:gd name="T3" fmla="*/ 6858000 h 4329"/>
              <a:gd name="T4" fmla="*/ 194919 w 1914"/>
              <a:gd name="T5" fmla="*/ 6854832 h 4329"/>
              <a:gd name="T6" fmla="*/ 0 w 1914"/>
              <a:gd name="T7" fmla="*/ 0 h 4329"/>
              <a:gd name="T8" fmla="*/ 1828800 w 1914"/>
              <a:gd name="T9" fmla="*/ 14258 h 43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95959">
              <a:alpha val="39999"/>
            </a:srgbClr>
          </a:solidFill>
          <a:ln>
            <a:noFill/>
          </a:ln>
          <a:effectLst>
            <a:outerShdw blurRad="63500" dist="50800" dir="10800000" algn="ctr" rotWithShape="0">
              <a:srgbClr val="000000">
                <a:alpha val="45000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1028" name="Espaço Reservado para Título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  <a:endParaRPr lang="en-US" altLang="pt-BR"/>
          </a:p>
        </p:txBody>
      </p:sp>
      <p:sp>
        <p:nvSpPr>
          <p:cNvPr id="1029" name="Espaço Reservado para Texto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en-US" altLang="pt-BR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9B9A98"/>
                </a:solidFill>
              </a:defRPr>
            </a:lvl1pPr>
          </a:lstStyle>
          <a:p>
            <a:fld id="{2269FE36-7321-3544-9AB6-D9C11040E4D9}" type="datetime1">
              <a:rPr lang="pt-BR" altLang="pt-BR"/>
              <a:pPr/>
              <a:t>15/09/2019</a:t>
            </a:fld>
            <a:endParaRPr lang="pt-BR" alt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rgbClr val="9B9A98"/>
                </a:solidFill>
              </a:defRPr>
            </a:lvl1pPr>
          </a:lstStyle>
          <a:p>
            <a:endParaRPr lang="pt-BR" alt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9B9A98"/>
                </a:solidFill>
              </a:defRPr>
            </a:lvl1pPr>
          </a:lstStyle>
          <a:p>
            <a:fld id="{FADA2F22-6815-A947-8CA0-C4AEBD3C9657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17" r:id="rId2"/>
    <p:sldLayoutId id="2147483724" r:id="rId3"/>
    <p:sldLayoutId id="2147483718" r:id="rId4"/>
    <p:sldLayoutId id="2147483725" r:id="rId5"/>
    <p:sldLayoutId id="2147483719" r:id="rId6"/>
    <p:sldLayoutId id="2147483720" r:id="rId7"/>
    <p:sldLayoutId id="2147483726" r:id="rId8"/>
    <p:sldLayoutId id="2147483727" r:id="rId9"/>
    <p:sldLayoutId id="2147483721" r:id="rId10"/>
    <p:sldLayoutId id="21474837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9pPr>
    </p:titleStyle>
    <p:bodyStyle>
      <a:lvl1pPr marL="419100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55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538" algn="l" rtl="0" eaLnBrk="0" fontAlgn="base" hangingPunct="0">
        <a:spcBef>
          <a:spcPct val="20000"/>
        </a:spcBef>
        <a:spcAft>
          <a:spcPct val="0"/>
        </a:spcAft>
        <a:buClr>
          <a:srgbClr val="8D89A4"/>
        </a:buClr>
        <a:buSzPct val="90000"/>
        <a:buFont typeface="Wingdings 2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563" algn="l" rtl="0" eaLnBrk="0" fontAlgn="base" hangingPunct="0">
        <a:spcBef>
          <a:spcPct val="20000"/>
        </a:spcBef>
        <a:spcAft>
          <a:spcPct val="0"/>
        </a:spcAft>
        <a:buClr>
          <a:srgbClr val="748560"/>
        </a:buClr>
        <a:buSzPct val="100000"/>
        <a:buFont typeface="Arial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pt.wikipedia.org/wiki/Ficheiro:Albert_Einstein_Head.jpg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2204864"/>
            <a:ext cx="6768752" cy="1440160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3600" dirty="0" smtClean="0"/>
              <a:t>As Origens Históricas da Teoria da Relatividade</a:t>
            </a:r>
            <a:endParaRPr lang="pt-BR" sz="3600" dirty="0"/>
          </a:p>
        </p:txBody>
      </p:sp>
      <p:sp>
        <p:nvSpPr>
          <p:cNvPr id="7171" name="Subtítulo 2"/>
          <p:cNvSpPr>
            <a:spLocks noGrp="1"/>
          </p:cNvSpPr>
          <p:nvPr>
            <p:ph type="subTitle" idx="1"/>
          </p:nvPr>
        </p:nvSpPr>
        <p:spPr>
          <a:xfrm>
            <a:off x="1331640" y="3501008"/>
            <a:ext cx="5864225" cy="1368425"/>
          </a:xfrm>
        </p:spPr>
        <p:txBody>
          <a:bodyPr/>
          <a:lstStyle/>
          <a:p>
            <a:pPr eaLnBrk="1" hangingPunct="1"/>
            <a:r>
              <a:rPr lang="pt-BR" altLang="pt-BR" sz="2400" dirty="0" smtClean="0"/>
              <a:t>Tópicos de História da Física Moderna</a:t>
            </a:r>
            <a:endParaRPr lang="pt-BR" altLang="pt-BR" sz="2400" dirty="0" smtClean="0"/>
          </a:p>
          <a:p>
            <a:pPr eaLnBrk="1" hangingPunct="1"/>
            <a:r>
              <a:rPr lang="pt-BR" altLang="pt-BR" sz="2400" dirty="0" smtClean="0"/>
              <a:t>Prof. Ivã Gurgel – gurgel@usp.br</a:t>
            </a:r>
          </a:p>
          <a:p>
            <a:pPr eaLnBrk="1" hangingPunct="1"/>
            <a:r>
              <a:rPr lang="pt-BR" altLang="pt-BR" sz="2400" dirty="0" smtClean="0"/>
              <a:t>Instituto de Física da USP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2060848"/>
            <a:ext cx="4474840" cy="2952328"/>
          </a:xfrm>
        </p:spPr>
        <p:txBody>
          <a:bodyPr/>
          <a:lstStyle/>
          <a:p>
            <a:pPr algn="r"/>
            <a:r>
              <a:rPr lang="pt-BR" dirty="0" smtClean="0"/>
              <a:t>Da dá!!!</a:t>
            </a:r>
          </a:p>
          <a:p>
            <a:pPr algn="r"/>
            <a:endParaRPr lang="pt-BR" dirty="0"/>
          </a:p>
          <a:p>
            <a:pPr algn="r"/>
            <a:r>
              <a:rPr lang="pt-BR" dirty="0" smtClean="0"/>
              <a:t>Mas este resultado envolve aceitar o éter </a:t>
            </a:r>
            <a:r>
              <a:rPr lang="pt-BR" dirty="0" err="1" smtClean="0"/>
              <a:t>luminífero</a:t>
            </a:r>
            <a:r>
              <a:rPr lang="pt-BR" dirty="0"/>
              <a:t>!</a:t>
            </a:r>
          </a:p>
        </p:txBody>
      </p:sp>
      <p:pic>
        <p:nvPicPr>
          <p:cNvPr id="21506" name="Picture 2" descr="https://encrypted-tbn1.gstatic.com/images?q=tbn:ANd9GcSSAt6-iq282ZwPfstrvNqA5MS4JWL9-agW-PyCvzjy0CoAN0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2060848"/>
            <a:ext cx="2762250" cy="26574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605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76872"/>
            <a:ext cx="7467600" cy="3849291"/>
          </a:xfrm>
        </p:spPr>
        <p:txBody>
          <a:bodyPr/>
          <a:lstStyle/>
          <a:p>
            <a:r>
              <a:rPr lang="pt-BR" dirty="0" smtClean="0"/>
              <a:t>Contudo, outros fenômenos que envolvem a luz continuam em debate...</a:t>
            </a:r>
          </a:p>
          <a:p>
            <a:endParaRPr lang="pt-BR" dirty="0"/>
          </a:p>
          <a:p>
            <a:r>
              <a:rPr lang="pt-BR" dirty="0" smtClean="0"/>
              <a:t>... </a:t>
            </a:r>
            <a:r>
              <a:rPr lang="pt-BR" dirty="0"/>
              <a:t>g</a:t>
            </a:r>
            <a:r>
              <a:rPr lang="pt-BR" dirty="0" smtClean="0"/>
              <a:t>erando problemas astronômicos...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B2072-5A89-0B43-B8E7-7007D1A6547A}" type="slidenum">
              <a:rPr lang="pt-BR" altLang="pt-BR" smtClean="0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807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Astronômicos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4186808" cy="3921299"/>
          </a:xfrm>
        </p:spPr>
        <p:txBody>
          <a:bodyPr/>
          <a:lstStyle/>
          <a:p>
            <a:r>
              <a:rPr lang="pt-BR" dirty="0" smtClean="0"/>
              <a:t>Paralaxe </a:t>
            </a:r>
            <a:endParaRPr lang="pt-BR" dirty="0"/>
          </a:p>
        </p:txBody>
      </p:sp>
      <p:pic>
        <p:nvPicPr>
          <p:cNvPr id="22530" name="Picture 2" descr="http://upload.wikimedia.org/wikipedia/commons/thumb/6/62/Paralaxe.gif/220px-Paralax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556792"/>
            <a:ext cx="2952328" cy="49250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10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30824" cy="1714202"/>
          </a:xfrm>
        </p:spPr>
        <p:txBody>
          <a:bodyPr/>
          <a:lstStyle/>
          <a:p>
            <a:r>
              <a:rPr lang="pt-BR" dirty="0" smtClean="0"/>
              <a:t>Problemas Astronômicos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5"/>
            <a:ext cx="4186808" cy="1152128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Aberração, medida por James </a:t>
            </a:r>
            <a:r>
              <a:rPr lang="pt-BR" dirty="0" err="1" smtClean="0"/>
              <a:t>Bradley</a:t>
            </a:r>
            <a:r>
              <a:rPr lang="pt-BR" dirty="0" smtClean="0"/>
              <a:t> (1728)</a:t>
            </a:r>
            <a:endParaRPr lang="pt-BR" dirty="0"/>
          </a:p>
        </p:txBody>
      </p:sp>
      <p:pic>
        <p:nvPicPr>
          <p:cNvPr id="23554" name="Picture 2" descr="http://astro.if.ufrgs.br/telesc/aberracaoluz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149080"/>
            <a:ext cx="8791060" cy="2156073"/>
          </a:xfrm>
          <a:prstGeom prst="rect">
            <a:avLst/>
          </a:prstGeom>
          <a:noFill/>
        </p:spPr>
      </p:pic>
      <p:sp>
        <p:nvSpPr>
          <p:cNvPr id="23556" name="AutoShape 4" descr="data:image/jpeg;base64,/9j/4AAQSkZJRgABAQAAAQABAAD/2wCEAAkGBxQQEBQUDxAQDw8UDxQPFBAPDxQPDw8UFBQWFhQRFBQYHCggGBolHBQUITEhJSkrLi4uFx8zODMsNygtLisBCgoKDg0OGBAQFCwcHBwsLCwsLCwsLCwsLCwsLCwsLCwsLCwsLCwsLCwrLCwsLCwsLCwsLCwsLCwsLCwsLCwsLP/AABEIAPsAyQMBIgACEQEDEQH/xAAbAAACAgMBAAAAAAAAAAAAAAAAAQIDBAUGB//EADgQAAICAQIEBQMBBgQHAAAAAAABAhEDBCEFEjFBBiJRYXETgZEyQlKhsdHxIzOC8BRTYnKiweH/xAAYAQEBAQEBAAAAAAAAAAAAAAAAAQMCBP/EAB8RAQEBAQADAQADAQAAAAAAAAABEQIDITFBElFhE//aAAwDAQACEQMRAD8A8esg2IDlrpg50RlIrGJqyU2xKXuREVNWLK10bXw2EsjfVt/LKwKJrI/V/kPqP1IDAlzv1YKRECCXMKxCAlzD5yAA1b9QTmyAA1PnfqJyIjQVJTJcxWJEFvMNTK1IkDU+djsghkxdRIykOTKzqOQACKGAkAQwAEgAaRfp9NKbqKbfsdx4e8JxilPPvJ7qD6L3Zn15Jy054tcGsb9H+BSi/wC6PX82hxxjShG/hGn4n4cWWNrlj3/6jOeb/Hf/AC/15tQjucHh/E048iVdZSk3Jv2roajinhyUHeNOS9LO55ZXN8dc6BZlxOLpqn6MgaazwAABANAFBQCAAoaHGQgYExkYslRBVJiAR05AAAAAAA0jJ0WneScYx6t1617mPE7rwVo4cvM/1Ntt1ukuyM++sjTjna3/AAThmPDj8sVdbuvNJm05Glck1fRdf4BJp1y7Lp7/AAW9Wl/Y8lelQsSj5p17L0+xGeny5l/hLy3+p7L7MztNovrZN75Fu1XX2Ojx4qVJbLsZ3uusmOHh4fy4788ZX12f4MTNpJw/Vt7neZoGr1+mUl0JO6v8ZXl/iPhvN5kvMv8AyOTnCj03Wx5ZuM1feP8AQ4fjeicZt7U3ex6/F3vph5OGoAk0I9DDAAAQIYhgIYhgBLnIgBAQxHTkAAAAwBAW4cbk0krbdI9I8LcNlixrmr1299zi/DODmzp1aW726HqGml5Ultsebzdfj0eOetW4X2MiEUrfcx7T67P1QN0/V9fRswrVuuE5eq6Pr82bvE9mczwWT80n7IzNTxKSXkUVHo5ZHS+yMa0xn5l8mv1CMPJxPJG+aWKS7JXf8R5NZWF5JKkk39kFc74jhVSX6ou/6nOca06lFtPrH93b8luu4nm1FzjGMMe6XM+qK9BneTE4y6ptbenobcSxz247JGitozuJ46m6/BhNHs5ux4+plIB0FHTlEBiAAAAGMQwKhDEdOQAxAMaESiRY7HwTpWrl0Tf5SO2Svf0Oc8M7YorvRv8AFm2rb+J4+vdeueovjF+wsk1G7VbdyMGYXEJ7HFdR0XAZxlB+8nZfreCY8qblPJzNNKsjhyX3jXc03hltY2/Wb/hsv5G/+vZhr0fwc7pfDqx1BSyZPO5OU5N3fqdDrdHF4HBJKPK1XsytZt9+gZOIQXllOKk+kXJcz9qsW2pecx5s+FY+SUlzPIrxtOTq062VbfpNfwtcs5Ql3inXo+hvdbqIQ1GSEHcZ+dV0Uv2kaHC3/wARKv3K9jfi2/WffMk9NZxfHyzdbexrWbnjWGpJ2nfWuxqGj1cX08nSAmWcpFo7c2IMRMRURAbEEBISJUBSA2IqAAAoCUREo9URXc+Fsrljiu69V0OjxNL3fqajgXJGEeWv0o2eXKq227niv16p8Z0u3x2/3sYGudRfzb7syYTco+Vq67urNJrtW0naS7Unf5ObNdSun4FkX018s23Kcl4W1ynFp7SUjqsWQxsbyqtTnhhXPkaST7932NfxLPhyKT5scJSpvJFrmVd+ajaNpytxTpOrV02aLjmlyyV4owSX77b/AAiYsst9uN0ulXPKUcjny+vve5i4cyWed9KS/BmSm8Tm5UrVyS6N9jnVNuTfds9XE1j5Lkxl8UzKclVbd13Ney/J9vsVpGseeqmiLRbJETuVzUKItE2iLR05qDCiTQkVCodEqFQMUsRJkSuQAAA0WY8bbSStkEbLgcksqbV0rOerk11zNuOt4HwqSxp5JU/RLp7G0WlqLt379aX2MRcRiq3tU9u6NRxPxL9N1DmuuzXT3PJ76r0+pG31fEVhTtqUa63t8+xyfEeLpt8rt39jA4jxOWVurUX1V9TAN+PF/bLryf06fwtxG8yi3yzk6jLpFt/ss9EWv5FyZbjLo+zPFoSp2tmey+D+JQ4hpVHPGM8sPJJvaW3SSfXcz83i/Y78fl/KhqOKfSVxlzLryye/5NNqvFMm/LHamqbv7mz434UlTlgn0/YnFN/ZqrPPeKRzY5uOTb05VUZIy48etb5M+HxDVvJL5dv3ZRGNFGPUq91T6F7N8z0y/lvtFkZIkhWVyg4kWibE2VFYnEsIs61FdA0TZFliIjAdexUYzEMR04MQAgGi/T6nkla37GO2RGau42mTjEmmkuvc1058zt9SIIk5k+F6t+mDEDOkFm/8Hcael1MZN/4cvJNez7/Y0A4s56mzCXLr3zLq4zSvvupr0Zy3ifQxyY25LfE95L/lze8v9Mqfw2Q8G8U+rp4qTuUPLT3tG1nJXvvB3Fp94yVNHkzK9M9vKOJaRwbvqnyv+pj4NQ113R1XGOH8jljlu4eRS/fxv/Lb+Dkc+Jwk0+qPRxZ1MrLqXm7GfDIpdPwSZrIya6GRj1T77/zF4/oncZMhJEk76BE4dokSbE0WIgwaG0JIqFQEkgoujCEMDRkQDSIyAQIAKgGhAADEMAAQAb/wlxD6OdJuoy8r/wDR6G3Z5BjnTtdVuel8B1f18UZLd9HXZnn8vP638d/D8Qaf6mJTj+vGuWfrLG+j/wBLp/Bw/FsDa5q3XX3R6Fkxzi35JNNOLqLdxezOV4jpJY5OLi2k66dU/wD4c8XHXU2OQGX63TPHKuz3T9UY56XnZekydjJRrYunZsU+/qjPuNOKbCgFZw7KUSCJthylRFdSQmiNlGGwADVkZWOTEVKAAAgAAABiGAgAAAydLr8mL/LyTx/9knH+RjiGausxcVzJ2s+ZP1WWX9SOq4jlytPJklNro5O3+TFAmQ2r8urnKNSlzL33a+5QAFQ7M3SzuNd0YJfpZVL5Rz1PTvm+2WOwHExaoMlQICoixUDYFRhMVkqIzNWaIgArkwAQDEMQDGwTEwAAABsQxMAAAAAAAAs078yKyWN018kvxY2FhYJCSMWxyE2NojQhQwoLJX8lGGVSZY3sVGsY0AAFQAAgGIYgGAAAAAACYCABgAAAAAAOPUQIDY4JWiRhafLyszbsx6mVvzdgRGSJITItRijI+iRwR3L/AK6/2znq38WSfrSMiXZIlckeiPPYiAgKhiAAGIAAAAAGgBAwEAAAwAAAAAAAAAaLtPkp+xQOJLFlxs5MiivFkT27l0FW7MfjfdWTlyx9+hjWGTJZWXmJ10gyuaJsGjRmpkiJe40VSRdc2IgAFQAAAAAADAQAAAADAAAAAAAAAAGIsw47+CVZ7WaeDfwX5cnYhKdbIqbOPt1p8idjshEsoqfUGRHF2JgApQHQWBRJCL5bkHjOtcWKwG4iKgAAAAAAAAABgAAIYBQAA1EtWNLqTVxHHjsv5q2WxW5BzHN9up6EmJIAKJIs5imxkw1HoSTAiUWJBJDiDI6VtDRIEgmIUReMmSoamKJQI0XzYmXUsUDLGhJF1MVjSLOUshBeg1ZyoaBIvaCJNMVKBNQLbIE1cIVE0JhcQ6AicVuDKmIpibJMjQAiy0KCJ0SrH//Z"/>
          <p:cNvSpPr>
            <a:spLocks noChangeAspect="1" noChangeArrowheads="1"/>
          </p:cNvSpPr>
          <p:nvPr/>
        </p:nvSpPr>
        <p:spPr bwMode="auto">
          <a:xfrm>
            <a:off x="155575" y="-1790700"/>
            <a:ext cx="2990850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data:image/jpeg;base64,/9j/4AAQSkZJRgABAQAAAQABAAD/2wCEAAkGBxQQEBQUDxAQDw8UDxQPFBAPDxQPDw8UFBQWFhQRFBQYHCggGBolHBQUITEhJSkrLi4uFx8zODMsNygtLisBCgoKDg0OGBAQFCwcHBwsLCwsLCwsLCwsLCwsLCwsLCwsLCwsLCwsLCwrLCwsLCwsLCwsLCwsLCwsLCwsLCwsLP/AABEIAPsAyQMBIgACEQEDEQH/xAAbAAACAgMBAAAAAAAAAAAAAAAAAQIDBAUGB//EADgQAAICAQIEBQMBBgQHAAAAAAABAhEDBCEFEjFBBiJRYXETgZEyQlKhsdHxIzOC8BRTYnKiweH/xAAYAQEBAQEBAAAAAAAAAAAAAAAAAQMCBP/EAB8RAQEBAQADAQADAQAAAAAAAAABEQIDITFBElFhE//aAAwDAQACEQMRAD8A8esg2IDlrpg50RlIrGJqyU2xKXuREVNWLK10bXw2EsjfVt/LKwKJrI/V/kPqP1IDAlzv1YKRECCXMKxCAlzD5yAA1b9QTmyAA1PnfqJyIjQVJTJcxWJEFvMNTK1IkDU+djsghkxdRIykOTKzqOQACKGAkAQwAEgAaRfp9NKbqKbfsdx4e8JxilPPvJ7qD6L3Zn15Jy054tcGsb9H+BSi/wC6PX82hxxjShG/hGn4n4cWWNrlj3/6jOeb/Hf/AC/15tQjucHh/E048iVdZSk3Jv2roajinhyUHeNOS9LO55ZXN8dc6BZlxOLpqn6MgaazwAABANAFBQCAAoaHGQgYExkYslRBVJiAR05AAAAAAA0jJ0WneScYx6t1617mPE7rwVo4cvM/1Ntt1ukuyM++sjTjna3/AAThmPDj8sVdbuvNJm05Glck1fRdf4BJp1y7Lp7/AAW9Wl/Y8lelQsSj5p17L0+xGeny5l/hLy3+p7L7MztNovrZN75Fu1XX2Ojx4qVJbLsZ3uusmOHh4fy4788ZX12f4MTNpJw/Vt7neZoGr1+mUl0JO6v8ZXl/iPhvN5kvMv8AyOTnCj03Wx5ZuM1feP8AQ4fjeicZt7U3ex6/F3vph5OGoAk0I9DDAAAQIYhgIYhgBLnIgBAQxHTkAAAAwBAW4cbk0krbdI9I8LcNlixrmr1299zi/DODmzp1aW726HqGml5Ultsebzdfj0eOetW4X2MiEUrfcx7T67P1QN0/V9fRswrVuuE5eq6Pr82bvE9mczwWT80n7IzNTxKSXkUVHo5ZHS+yMa0xn5l8mv1CMPJxPJG+aWKS7JXf8R5NZWF5JKkk39kFc74jhVSX6ou/6nOca06lFtPrH93b8luu4nm1FzjGMMe6XM+qK9BneTE4y6ptbenobcSxz247JGitozuJ46m6/BhNHs5ux4+plIB0FHTlEBiAAAAGMQwKhDEdOQAxAMaESiRY7HwTpWrl0Tf5SO2Svf0Oc8M7YorvRv8AFm2rb+J4+vdeueovjF+wsk1G7VbdyMGYXEJ7HFdR0XAZxlB+8nZfreCY8qblPJzNNKsjhyX3jXc03hltY2/Wb/hsv5G/+vZhr0fwc7pfDqx1BSyZPO5OU5N3fqdDrdHF4HBJKPK1XsytZt9+gZOIQXllOKk+kXJcz9qsW2pecx5s+FY+SUlzPIrxtOTq062VbfpNfwtcs5Ql3inXo+hvdbqIQ1GSEHcZ+dV0Uv2kaHC3/wARKv3K9jfi2/WffMk9NZxfHyzdbexrWbnjWGpJ2nfWuxqGj1cX08nSAmWcpFo7c2IMRMRURAbEEBISJUBSA2IqAAAoCUREo9URXc+Fsrljiu69V0OjxNL3fqajgXJGEeWv0o2eXKq227niv16p8Z0u3x2/3sYGudRfzb7syYTco+Vq67urNJrtW0naS7Unf5ObNdSun4FkX018s23Kcl4W1ynFp7SUjqsWQxsbyqtTnhhXPkaST7932NfxLPhyKT5scJSpvJFrmVd+ajaNpytxTpOrV02aLjmlyyV4owSX77b/AAiYsst9uN0ulXPKUcjny+vve5i4cyWed9KS/BmSm8Tm5UrVyS6N9jnVNuTfds9XE1j5Lkxl8UzKclVbd13Ney/J9vsVpGseeqmiLRbJETuVzUKItE2iLR05qDCiTQkVCodEqFQMUsRJkSuQAAA0WY8bbSStkEbLgcksqbV0rOerk11zNuOt4HwqSxp5JU/RLp7G0WlqLt379aX2MRcRiq3tU9u6NRxPxL9N1DmuuzXT3PJ76r0+pG31fEVhTtqUa63t8+xyfEeLpt8rt39jA4jxOWVurUX1V9TAN+PF/bLryf06fwtxG8yi3yzk6jLpFt/ss9EWv5FyZbjLo+zPFoSp2tmey+D+JQ4hpVHPGM8sPJJvaW3SSfXcz83i/Y78fl/KhqOKfSVxlzLryye/5NNqvFMm/LHamqbv7mz434UlTlgn0/YnFN/ZqrPPeKRzY5uOTb05VUZIy48etb5M+HxDVvJL5dv3ZRGNFGPUq91T6F7N8z0y/lvtFkZIkhWVyg4kWibE2VFYnEsIs61FdA0TZFliIjAdexUYzEMR04MQAgGi/T6nkla37GO2RGau42mTjEmmkuvc1058zt9SIIk5k+F6t+mDEDOkFm/8Hcael1MZN/4cvJNez7/Y0A4s56mzCXLr3zLq4zSvvupr0Zy3ifQxyY25LfE95L/lze8v9Mqfw2Q8G8U+rp4qTuUPLT3tG1nJXvvB3Fp94yVNHkzK9M9vKOJaRwbvqnyv+pj4NQ113R1XGOH8jljlu4eRS/fxv/Lb+Dkc+Jwk0+qPRxZ1MrLqXm7GfDIpdPwSZrIya6GRj1T77/zF4/oncZMhJEk76BE4dokSbE0WIgwaG0JIqFQEkgoujCEMDRkQDSIyAQIAKgGhAADEMAAQAb/wlxD6OdJuoy8r/wDR6G3Z5BjnTtdVuel8B1f18UZLd9HXZnn8vP638d/D8Qaf6mJTj+vGuWfrLG+j/wBLp/Bw/FsDa5q3XX3R6Fkxzi35JNNOLqLdxezOV4jpJY5OLi2k66dU/wD4c8XHXU2OQGX63TPHKuz3T9UY56XnZekydjJRrYunZsU+/qjPuNOKbCgFZw7KUSCJthylRFdSQmiNlGGwADVkZWOTEVKAAAgAAABiGAgAAAydLr8mL/LyTx/9knH+RjiGausxcVzJ2s+ZP1WWX9SOq4jlytPJklNro5O3+TFAmQ2r8urnKNSlzL33a+5QAFQ7M3SzuNd0YJfpZVL5Rz1PTvm+2WOwHExaoMlQICoixUDYFRhMVkqIzNWaIgArkwAQDEMQDGwTEwAAABsQxMAAAAAAAAs078yKyWN018kvxY2FhYJCSMWxyE2NojQhQwoLJX8lGGVSZY3sVGsY0AAFQAAgGIYgGAAAAAACYCABgAAAAAAOPUQIDY4JWiRhafLyszbsx6mVvzdgRGSJITItRijI+iRwR3L/AK6/2znq38WSfrSMiXZIlckeiPPYiAgKhiAAGIAAAAAGgBAwEAAAwAAAAAAAAAaLtPkp+xQOJLFlxs5MiivFkT27l0FW7MfjfdWTlyx9+hjWGTJZWXmJ10gyuaJsGjRmpkiJe40VSRdc2IgAFQAAAAAADAQAAAADAAAAAAAAAAGIsw47+CVZ7WaeDfwX5cnYhKdbIqbOPt1p8idjshEsoqfUGRHF2JgApQHQWBRJCL5bkHjOtcWKwG4iKgAAAAAAAAABgAAIYBQAA1EtWNLqTVxHHjsv5q2WxW5BzHN9up6EmJIAKJIs5imxkw1HoSTAiUWJBJDiDI6VtDRIEgmIUReMmSoamKJQI0XzYmXUsUDLGhJF1MVjSLOUshBeg1ZyoaBIvaCJNMVKBNQLbIE1cIVE0JhcQ6AicVuDKmIpibJMjQAiy0KCJ0SrH//Z"/>
          <p:cNvSpPr>
            <a:spLocks noChangeAspect="1" noChangeArrowheads="1"/>
          </p:cNvSpPr>
          <p:nvPr/>
        </p:nvSpPr>
        <p:spPr bwMode="auto">
          <a:xfrm>
            <a:off x="155575" y="-1790700"/>
            <a:ext cx="2990850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0" name="Picture 8" descr="http://micro.magnet.fsu.edu/optics/timeline/people/antiqueimages/bradle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836712"/>
            <a:ext cx="1905000" cy="3000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30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Astronômicos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Young afirma em 1804:</a:t>
            </a:r>
          </a:p>
          <a:p>
            <a:pPr algn="just"/>
            <a:r>
              <a:rPr lang="pt-BR" dirty="0" smtClean="0"/>
              <a:t>“Considerando-se o fenômeno da aberração das estrelas, eu estou pronto a acreditar que o éter luminoso penetra a substância de todo corpo material com pouca ou nenhuma resistência, talvez tão livre quanto o vento passe através de um bosque de árvores”.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551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Astronômicos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4546848" cy="4065315"/>
          </a:xfrm>
        </p:spPr>
        <p:txBody>
          <a:bodyPr/>
          <a:lstStyle/>
          <a:p>
            <a:pPr algn="just"/>
            <a:r>
              <a:rPr lang="pt-BR" dirty="0" smtClean="0"/>
              <a:t>Em 1810 Arago realiza experimentos para verificar a relação do ângulo de refração com a velocidade da luz, mas obtém resultado nulo.</a:t>
            </a:r>
          </a:p>
        </p:txBody>
      </p:sp>
      <p:pic>
        <p:nvPicPr>
          <p:cNvPr id="4" name="Picture 2" descr="http://skullsinthestars.files.wordpress.com/2012/01/arago_p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1988840"/>
            <a:ext cx="2667000" cy="3743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80728"/>
            <a:ext cx="62865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Conector de seta reta 2"/>
          <p:cNvCxnSpPr/>
          <p:nvPr/>
        </p:nvCxnSpPr>
        <p:spPr>
          <a:xfrm>
            <a:off x="2505572" y="1889076"/>
            <a:ext cx="1080120" cy="0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2495228" y="1313012"/>
            <a:ext cx="1090464" cy="576064"/>
          </a:xfrm>
          <a:prstGeom prst="rect">
            <a:avLst/>
          </a:prstGeom>
        </p:spPr>
        <p:txBody>
          <a:bodyPr/>
          <a:lstStyle>
            <a:lvl1pPr marL="419100" indent="-382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1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 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55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Arial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9525" indent="-2365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89A4"/>
              </a:buClr>
              <a:buSzPct val="9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90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" indent="0" algn="just">
              <a:buNone/>
            </a:pPr>
            <a:r>
              <a:rPr lang="pt-BR" dirty="0" smtClean="0">
                <a:solidFill>
                  <a:schemeClr val="bg1"/>
                </a:solidFill>
              </a:rPr>
              <a:t>Luz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5097860" y="3041204"/>
            <a:ext cx="1090464" cy="576064"/>
          </a:xfrm>
          <a:prstGeom prst="rect">
            <a:avLst/>
          </a:prstGeom>
        </p:spPr>
        <p:txBody>
          <a:bodyPr/>
          <a:lstStyle>
            <a:lvl1pPr marL="419100" indent="-382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1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 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555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Arial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9525" indent="-2365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89A4"/>
              </a:buClr>
              <a:buSzPct val="9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9075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" indent="0" algn="just">
              <a:buNone/>
            </a:pPr>
            <a:r>
              <a:rPr lang="pt-BR" dirty="0" smtClean="0">
                <a:solidFill>
                  <a:schemeClr val="bg1"/>
                </a:solidFill>
              </a:rPr>
              <a:t>Luz</a:t>
            </a:r>
          </a:p>
        </p:txBody>
      </p:sp>
      <p:cxnSp>
        <p:nvCxnSpPr>
          <p:cNvPr id="8" name="Conector de seta reta 7"/>
          <p:cNvCxnSpPr/>
          <p:nvPr/>
        </p:nvCxnSpPr>
        <p:spPr>
          <a:xfrm flipH="1">
            <a:off x="5241876" y="3637126"/>
            <a:ext cx="1152128" cy="0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29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Problemas Astronômicos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556792"/>
            <a:ext cx="7467600" cy="4525963"/>
          </a:xfrm>
        </p:spPr>
        <p:txBody>
          <a:bodyPr/>
          <a:lstStyle/>
          <a:p>
            <a:pPr algn="just"/>
            <a:r>
              <a:rPr lang="pt-BR" dirty="0" smtClean="0"/>
              <a:t>Em uma carta a Arago, Fresnel sugere:</a:t>
            </a:r>
          </a:p>
          <a:p>
            <a:pPr algn="just"/>
            <a:r>
              <a:rPr lang="pt-BR" dirty="0" smtClean="0"/>
              <a:t>“Caso se admita que o nosso globo imprime seu movimento ao éter que o envolve, conceber-se-ia facilmente por que o mesmo prisma refrata sempre a luz, qualquer que seja o lado de onde ela chega. Mas parece impossível explicar a aberração das estrelas nessa hipótese...”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96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59216" cy="1143000"/>
          </a:xfrm>
        </p:spPr>
        <p:txBody>
          <a:bodyPr/>
          <a:lstStyle/>
          <a:p>
            <a:r>
              <a:rPr lang="pt-BR" dirty="0" smtClean="0"/>
              <a:t>Arrastamento Parcial do Éter.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424936" cy="4925144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Fresnel admite que o éter tem uma densidade </a:t>
            </a:r>
            <a:r>
              <a:rPr lang="pt-BR" b="1" dirty="0" smtClean="0"/>
              <a:t>d</a:t>
            </a:r>
            <a:r>
              <a:rPr lang="pt-BR" dirty="0" smtClean="0"/>
              <a:t>. Os corpos refringentes teriam uma concentração maior de éter no seu interior d’.</a:t>
            </a:r>
          </a:p>
          <a:p>
            <a:pPr algn="just"/>
            <a:r>
              <a:rPr lang="pt-BR" dirty="0" smtClean="0"/>
              <a:t>Ao moverem os corpos carregam consigo uma parte do éter contido no seu interior, justamente o excesso de éter.</a:t>
            </a:r>
          </a:p>
          <a:p>
            <a:pPr algn="just"/>
            <a:r>
              <a:rPr lang="pt-BR" dirty="0" smtClean="0"/>
              <a:t>Esse éter transportado era responsável por uma variação na velocidade da luz dentro do corpo.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445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/>
          <a:lstStyle/>
          <a:p>
            <a:r>
              <a:rPr lang="pt-BR" dirty="0" smtClean="0"/>
              <a:t>Arrastamento Parcial do Éter.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064896" cy="4781128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Como determinar a velocidade da luz dentro do prisma?</a:t>
            </a:r>
          </a:p>
          <a:p>
            <a:pPr algn="just"/>
            <a:r>
              <a:rPr lang="pt-BR" dirty="0" smtClean="0"/>
              <a:t>Supondo o éter como um fluído elástico, podemos escrever que as densidades dos meios estão na razão inversa dos quadrados da velocidade de propagação nesses meios.</a:t>
            </a:r>
          </a:p>
          <a:p>
            <a:pPr algn="ctr">
              <a:buNone/>
            </a:pPr>
            <a:r>
              <a:rPr lang="pt-BR" dirty="0" smtClean="0"/>
              <a:t>d’/d = c</a:t>
            </a:r>
            <a:r>
              <a:rPr lang="pt-BR" baseline="30000" dirty="0" smtClean="0"/>
              <a:t>2</a:t>
            </a:r>
            <a:r>
              <a:rPr lang="pt-BR" dirty="0" smtClean="0"/>
              <a:t>/v</a:t>
            </a:r>
            <a:r>
              <a:rPr lang="pt-BR" baseline="30000" dirty="0" smtClean="0"/>
              <a:t>2</a:t>
            </a:r>
            <a:r>
              <a:rPr lang="pt-BR" dirty="0" smtClean="0"/>
              <a:t> </a:t>
            </a:r>
          </a:p>
          <a:p>
            <a:pPr algn="ctr">
              <a:buNone/>
            </a:pP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398506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Pontos da aula</a:t>
            </a:r>
            <a:endParaRPr lang="pt-BR" altLang="pt-BR" dirty="0"/>
          </a:p>
        </p:txBody>
      </p:sp>
      <p:sp>
        <p:nvSpPr>
          <p:cNvPr id="8195" name="Espaço Reservado para Conteúdo 2"/>
          <p:cNvSpPr>
            <a:spLocks noGrp="1"/>
          </p:cNvSpPr>
          <p:nvPr>
            <p:ph idx="1"/>
          </p:nvPr>
        </p:nvSpPr>
        <p:spPr>
          <a:xfrm>
            <a:off x="601216" y="1600200"/>
            <a:ext cx="7211144" cy="4525963"/>
          </a:xfrm>
        </p:spPr>
        <p:txBody>
          <a:bodyPr/>
          <a:lstStyle/>
          <a:p>
            <a:pPr algn="just" eaLnBrk="1" hangingPunct="1"/>
            <a:endParaRPr lang="pt-BR" altLang="pt-BR" dirty="0"/>
          </a:p>
          <a:p>
            <a:pPr algn="just" eaLnBrk="1" hangingPunct="1"/>
            <a:r>
              <a:rPr lang="pt-BR" altLang="pt-BR" dirty="0" smtClean="0"/>
              <a:t>Primeiramente apresentarei uma História Conceitual da Relatividade, de modo a fazer um primeiro contato com suas ideias;</a:t>
            </a:r>
          </a:p>
          <a:p>
            <a:pPr algn="just" eaLnBrk="1" hangingPunct="1"/>
            <a:r>
              <a:rPr lang="pt-BR" altLang="pt-BR" dirty="0" smtClean="0"/>
              <a:t>Em seguida apresentarei uma História Contextual desta teoria.</a:t>
            </a:r>
            <a:endParaRPr lang="pt-BR" alt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BA626E9-1717-3447-8E0A-3A39B1F81460}" type="slidenum">
              <a:rPr lang="pt-BR" altLang="pt-BR">
                <a:solidFill>
                  <a:srgbClr val="9B9A98"/>
                </a:solidFill>
              </a:rPr>
              <a:pPr eaLnBrk="1" hangingPunct="1"/>
              <a:t>2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87208" cy="1143000"/>
          </a:xfrm>
        </p:spPr>
        <p:txBody>
          <a:bodyPr/>
          <a:lstStyle/>
          <a:p>
            <a:r>
              <a:rPr lang="pt-BR" dirty="0" smtClean="0"/>
              <a:t>Arrastamento Parcial do Éter.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1600200"/>
            <a:ext cx="6984776" cy="478112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dirty="0" smtClean="0"/>
              <a:t>O movimento do corpos carrega parte do éter:</a:t>
            </a:r>
          </a:p>
          <a:p>
            <a:pPr algn="ctr">
              <a:buNone/>
            </a:pPr>
            <a:r>
              <a:rPr lang="pt-BR" dirty="0" err="1" smtClean="0"/>
              <a:t>d</a:t>
            </a:r>
            <a:r>
              <a:rPr lang="pt-BR" baseline="-25000" dirty="0" err="1" smtClean="0"/>
              <a:t>arrastado</a:t>
            </a:r>
            <a:r>
              <a:rPr lang="pt-BR" dirty="0" smtClean="0"/>
              <a:t> = d’ – d</a:t>
            </a:r>
          </a:p>
          <a:p>
            <a:pPr algn="ctr">
              <a:buNone/>
            </a:pPr>
            <a:r>
              <a:rPr lang="pt-BR" dirty="0" smtClean="0"/>
              <a:t>Sendo: d’/d = c</a:t>
            </a:r>
            <a:r>
              <a:rPr lang="pt-BR" baseline="30000" dirty="0" smtClean="0"/>
              <a:t>2</a:t>
            </a:r>
            <a:r>
              <a:rPr lang="pt-BR" dirty="0" smtClean="0"/>
              <a:t>/v</a:t>
            </a:r>
            <a:r>
              <a:rPr lang="pt-BR" baseline="30000" dirty="0" smtClean="0"/>
              <a:t>2</a:t>
            </a:r>
            <a:r>
              <a:rPr lang="pt-BR" dirty="0" smtClean="0"/>
              <a:t> </a:t>
            </a:r>
          </a:p>
          <a:p>
            <a:pPr algn="ctr">
              <a:buNone/>
            </a:pPr>
            <a:endParaRPr lang="pt-BR" baseline="30000" dirty="0" smtClean="0"/>
          </a:p>
          <a:p>
            <a:pPr algn="ctr">
              <a:buNone/>
            </a:pPr>
            <a:r>
              <a:rPr lang="pt-BR" baseline="30000" dirty="0" smtClean="0"/>
              <a:t> </a:t>
            </a:r>
            <a:r>
              <a:rPr lang="pt-BR" dirty="0" smtClean="0"/>
              <a:t> A velocidade da luz (c’) dentro de um corpo com velocidade v’ é dada por:</a:t>
            </a:r>
            <a:endParaRPr lang="pt-BR" baseline="30000" dirty="0" smtClean="0"/>
          </a:p>
          <a:p>
            <a:pPr algn="ctr">
              <a:buNone/>
            </a:pPr>
            <a:r>
              <a:rPr lang="pt-BR" baseline="30000" dirty="0" smtClean="0"/>
              <a:t> </a:t>
            </a:r>
            <a:r>
              <a:rPr lang="pt-BR" dirty="0" smtClean="0"/>
              <a:t> c’ = c + (1 – v</a:t>
            </a:r>
            <a:r>
              <a:rPr lang="pt-BR" baseline="30000" dirty="0" smtClean="0"/>
              <a:t>2</a:t>
            </a:r>
            <a:r>
              <a:rPr lang="pt-BR" dirty="0" smtClean="0"/>
              <a:t>/c</a:t>
            </a:r>
            <a:r>
              <a:rPr lang="pt-BR" baseline="30000" dirty="0" smtClean="0"/>
              <a:t>2</a:t>
            </a:r>
            <a:r>
              <a:rPr lang="pt-BR" dirty="0" smtClean="0"/>
              <a:t>) v’</a:t>
            </a:r>
          </a:p>
          <a:p>
            <a:pPr algn="ctr">
              <a:buNone/>
            </a:pPr>
            <a:endParaRPr lang="pt-BR" dirty="0" smtClean="0"/>
          </a:p>
          <a:p>
            <a:pPr algn="ctr">
              <a:buNone/>
            </a:pPr>
            <a:endParaRPr lang="pt-BR" baseline="30000" dirty="0"/>
          </a:p>
        </p:txBody>
      </p:sp>
    </p:spTree>
    <p:extLst>
      <p:ext uri="{BB962C8B-B14F-4D97-AF65-F5344CB8AC3E}">
        <p14:creationId xmlns:p14="http://schemas.microsoft.com/office/powerpoint/2010/main" val="16162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1426170"/>
          </a:xfrm>
        </p:spPr>
        <p:txBody>
          <a:bodyPr/>
          <a:lstStyle/>
          <a:p>
            <a:r>
              <a:rPr lang="pt-BR" dirty="0" smtClean="0"/>
              <a:t>Outras experiências de resultado nulo...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76872"/>
            <a:ext cx="7467600" cy="3849291"/>
          </a:xfrm>
        </p:spPr>
        <p:txBody>
          <a:bodyPr/>
          <a:lstStyle/>
          <a:p>
            <a:r>
              <a:rPr lang="pt-BR" dirty="0" err="1" smtClean="0"/>
              <a:t>Fizeau</a:t>
            </a:r>
            <a:r>
              <a:rPr lang="pt-BR" dirty="0" smtClean="0"/>
              <a:t> (1851)</a:t>
            </a:r>
          </a:p>
          <a:p>
            <a:endParaRPr lang="pt-BR" dirty="0"/>
          </a:p>
          <a:p>
            <a:r>
              <a:rPr lang="pt-BR" dirty="0" err="1" smtClean="0"/>
              <a:t>Michelson</a:t>
            </a:r>
            <a:r>
              <a:rPr lang="pt-BR" dirty="0" smtClean="0"/>
              <a:t> (1881)</a:t>
            </a:r>
          </a:p>
          <a:p>
            <a:endParaRPr lang="pt-BR" dirty="0"/>
          </a:p>
          <a:p>
            <a:r>
              <a:rPr lang="pt-BR" dirty="0" err="1" smtClean="0"/>
              <a:t>Michelson</a:t>
            </a:r>
            <a:r>
              <a:rPr lang="pt-BR" dirty="0" smtClean="0"/>
              <a:t> e </a:t>
            </a:r>
            <a:r>
              <a:rPr lang="pt-BR" dirty="0" err="1" smtClean="0"/>
              <a:t>Morley</a:t>
            </a:r>
            <a:r>
              <a:rPr lang="pt-BR" dirty="0" smtClean="0"/>
              <a:t> (1887)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B2072-5A89-0B43-B8E7-7007D1A6547A}" type="slidenum">
              <a:rPr lang="pt-BR" altLang="pt-BR" smtClean="0"/>
              <a:pPr/>
              <a:t>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3659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2588" cy="1641475"/>
          </a:xfrm>
        </p:spPr>
        <p:txBody>
          <a:bodyPr/>
          <a:lstStyle/>
          <a:p>
            <a:pPr algn="ctr" eaLnBrk="1" hangingPunct="1"/>
            <a:r>
              <a:rPr lang="pt-BR" altLang="pt-BR" sz="3600" dirty="0"/>
              <a:t>Os Antecedentes de </a:t>
            </a:r>
            <a:r>
              <a:rPr lang="pt-BR" altLang="pt-BR" sz="3600" dirty="0" smtClean="0"/>
              <a:t>Einstein:</a:t>
            </a:r>
            <a:br>
              <a:rPr lang="pt-BR" altLang="pt-BR" sz="3600" dirty="0" smtClean="0"/>
            </a:br>
            <a:r>
              <a:rPr lang="pt-BR" altLang="pt-BR" sz="3600" dirty="0" smtClean="0"/>
              <a:t>O Eletromagnetismo</a:t>
            </a:r>
            <a:r>
              <a:rPr lang="pt-BR" altLang="pt-BR" sz="3600" dirty="0"/>
              <a:t>.</a:t>
            </a:r>
          </a:p>
        </p:txBody>
      </p:sp>
      <p:pic>
        <p:nvPicPr>
          <p:cNvPr id="21508" name="Picture 4" descr="http://www.wired.com/images/article/full/2008/09/faraday_350p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81854"/>
            <a:ext cx="29495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http://www.st-andrews.ac.uk/~ulf/perfectmaxwe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03203"/>
            <a:ext cx="3064272" cy="382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98C15C6-4F75-374C-A6D5-34C95B16B21D}" type="slidenum">
              <a:rPr lang="pt-BR" altLang="pt-BR">
                <a:solidFill>
                  <a:srgbClr val="9B9A98"/>
                </a:solidFill>
              </a:rPr>
              <a:pPr eaLnBrk="1" hangingPunct="1"/>
              <a:t>23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23555" name="Picture 2" descr="http://www.brasilescola.com/upload/conteudo/images/7f93fe54812dd3aa384fc8e5ca5439f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924175"/>
            <a:ext cx="6556375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Espaço Reservado para Conteúdo 2"/>
          <p:cNvSpPr txBox="1">
            <a:spLocks/>
          </p:cNvSpPr>
          <p:nvPr/>
        </p:nvSpPr>
        <p:spPr bwMode="auto">
          <a:xfrm>
            <a:off x="395288" y="620713"/>
            <a:ext cx="8208962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19100" indent="-38258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pt-BR" altLang="pt-BR" sz="3000"/>
              <a:t>Indução de Faraday</a:t>
            </a:r>
          </a:p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pt-BR" altLang="pt-BR" sz="3000"/>
              <a:t>X</a:t>
            </a:r>
          </a:p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80000"/>
            </a:pPr>
            <a:r>
              <a:rPr lang="pt-BR" altLang="pt-BR" sz="3000"/>
              <a:t>Força de Lorentz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A Relatividade Especial (1905): As questões de Base.</a:t>
            </a:r>
            <a:endParaRPr lang="pt-BR" dirty="0"/>
          </a:p>
        </p:txBody>
      </p:sp>
      <p:sp>
        <p:nvSpPr>
          <p:cNvPr id="22531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1989138"/>
            <a:ext cx="5832475" cy="4137025"/>
          </a:xfrm>
        </p:spPr>
        <p:txBody>
          <a:bodyPr/>
          <a:lstStyle/>
          <a:p>
            <a:pPr algn="just" eaLnBrk="1" hangingPunct="1"/>
            <a:r>
              <a:rPr lang="pt-BR" altLang="pt-BR"/>
              <a:t>O que veríamos se estivéssemos na velocidade da luz?</a:t>
            </a:r>
          </a:p>
          <a:p>
            <a:pPr algn="just" eaLnBrk="1" hangingPunct="1"/>
            <a:endParaRPr lang="pt-BR" altLang="pt-BR"/>
          </a:p>
          <a:p>
            <a:pPr algn="just" eaLnBrk="1" hangingPunct="1"/>
            <a:r>
              <a:rPr lang="pt-BR" altLang="pt-BR"/>
              <a:t>É possível explicar a corrente que aparece em uma espira com apenas 1 lei física?</a:t>
            </a:r>
          </a:p>
        </p:txBody>
      </p:sp>
      <p:pic>
        <p:nvPicPr>
          <p:cNvPr id="22532" name="Picture 4" descr="https://encrypted-tbn2.gstatic.com/images?q=tbn:ANd9GcTatDmkSQ4bG5IoBuBzMyfZKx3NaTzq7AsKOo3BYWdihEKNkCg6d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349500"/>
            <a:ext cx="2160587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A Relatividade Especial (1905): Os Postulados</a:t>
            </a:r>
            <a:endParaRPr lang="pt-BR" dirty="0"/>
          </a:p>
        </p:txBody>
      </p:sp>
      <p:sp>
        <p:nvSpPr>
          <p:cNvPr id="24579" name="Espaço Reservado para Conteúdo 2"/>
          <p:cNvSpPr>
            <a:spLocks noGrp="1"/>
          </p:cNvSpPr>
          <p:nvPr>
            <p:ph idx="1"/>
          </p:nvPr>
        </p:nvSpPr>
        <p:spPr>
          <a:xfrm>
            <a:off x="250825" y="1989138"/>
            <a:ext cx="5832475" cy="4137025"/>
          </a:xfrm>
        </p:spPr>
        <p:txBody>
          <a:bodyPr/>
          <a:lstStyle/>
          <a:p>
            <a:pPr algn="just" eaLnBrk="1" hangingPunct="1"/>
            <a:r>
              <a:rPr lang="pt-BR" altLang="pt-BR"/>
              <a:t>As leis da Física são as mesmas independente do referencial inercial;</a:t>
            </a:r>
          </a:p>
          <a:p>
            <a:pPr algn="just" eaLnBrk="1" hangingPunct="1"/>
            <a:endParaRPr lang="pt-BR" altLang="pt-BR"/>
          </a:p>
          <a:p>
            <a:pPr algn="just" eaLnBrk="1" hangingPunct="1"/>
            <a:r>
              <a:rPr lang="pt-BR" altLang="pt-BR"/>
              <a:t>A velocidade da luz é constante no vácuo (c=300.000km/s).</a:t>
            </a:r>
          </a:p>
        </p:txBody>
      </p:sp>
      <p:pic>
        <p:nvPicPr>
          <p:cNvPr id="24580" name="Picture 2" descr="https://encrypted-tbn0.gstatic.com/images?q=tbn:ANd9GcQmigTuYJWfeCC4xIftPU3eTTqf807iwun8Gb_Zov2CkdOMl3KY4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708275"/>
            <a:ext cx="24955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A Relatividade Especial (1905): As Consequências.</a:t>
            </a:r>
            <a:endParaRPr lang="pt-BR" dirty="0"/>
          </a:p>
        </p:txBody>
      </p:sp>
      <p:sp>
        <p:nvSpPr>
          <p:cNvPr id="25603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1989138"/>
            <a:ext cx="5832475" cy="4137025"/>
          </a:xfrm>
        </p:spPr>
        <p:txBody>
          <a:bodyPr/>
          <a:lstStyle/>
          <a:p>
            <a:pPr algn="just" eaLnBrk="1" hangingPunct="1"/>
            <a:r>
              <a:rPr lang="pt-BR" altLang="pt-BR"/>
              <a:t>A distância entre dois eventos (“o comprimento”) depende do referencial;</a:t>
            </a:r>
          </a:p>
          <a:p>
            <a:pPr algn="just" eaLnBrk="1" hangingPunct="1"/>
            <a:endParaRPr lang="pt-BR" altLang="pt-BR"/>
          </a:p>
          <a:p>
            <a:pPr algn="just" eaLnBrk="1" hangingPunct="1"/>
            <a:r>
              <a:rPr lang="pt-BR" altLang="pt-BR"/>
              <a:t>O tempo transcorrido entre dois eventos também.</a:t>
            </a:r>
          </a:p>
        </p:txBody>
      </p:sp>
      <p:pic>
        <p:nvPicPr>
          <p:cNvPr id="25604" name="Picture 2" descr="http://upload.wikimedia.org/wikipedia/commons/thumb/d/d3/Albert_Einstein_Head.jpg/220px-Albert_Einstein_Head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2276475"/>
            <a:ext cx="25209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288" y="274638"/>
            <a:ext cx="7470775" cy="12827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pt-BR" dirty="0" smtClean="0"/>
              <a:t>Imagem de Mundo na </a:t>
            </a:r>
            <a:br>
              <a:rPr lang="pt-BR" dirty="0" smtClean="0"/>
            </a:br>
            <a:r>
              <a:rPr lang="pt-BR" dirty="0" smtClean="0"/>
              <a:t>Física Einsteiniana.</a:t>
            </a:r>
            <a:endParaRPr lang="pt-BR" dirty="0"/>
          </a:p>
        </p:txBody>
      </p:sp>
      <p:pic>
        <p:nvPicPr>
          <p:cNvPr id="26627" name="Imagem 2" descr="Palco Relogio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060575"/>
            <a:ext cx="2573337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636838"/>
            <a:ext cx="360363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CaixaDeTexto 5"/>
          <p:cNvSpPr txBox="1">
            <a:spLocks noChangeArrowheads="1"/>
          </p:cNvSpPr>
          <p:nvPr/>
        </p:nvSpPr>
        <p:spPr bwMode="auto">
          <a:xfrm>
            <a:off x="1258888" y="3573463"/>
            <a:ext cx="158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200">
                <a:solidFill>
                  <a:schemeClr val="bg1"/>
                </a:solidFill>
              </a:rPr>
              <a:t>Espaço A</a:t>
            </a:r>
          </a:p>
        </p:txBody>
      </p:sp>
      <p:sp>
        <p:nvSpPr>
          <p:cNvPr id="26630" name="CaixaDeTexto 6"/>
          <p:cNvSpPr txBox="1">
            <a:spLocks noChangeArrowheads="1"/>
          </p:cNvSpPr>
          <p:nvPr/>
        </p:nvSpPr>
        <p:spPr bwMode="auto">
          <a:xfrm>
            <a:off x="827088" y="2276475"/>
            <a:ext cx="16573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200">
                <a:solidFill>
                  <a:schemeClr val="bg1"/>
                </a:solidFill>
              </a:rPr>
              <a:t>Tempo A</a:t>
            </a:r>
          </a:p>
        </p:txBody>
      </p:sp>
      <p:pic>
        <p:nvPicPr>
          <p:cNvPr id="26631" name="Imagem 7" descr="Palco Relogio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133600"/>
            <a:ext cx="257333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636838"/>
            <a:ext cx="360362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3" name="CaixaDeTexto 9"/>
          <p:cNvSpPr txBox="1">
            <a:spLocks noChangeArrowheads="1"/>
          </p:cNvSpPr>
          <p:nvPr/>
        </p:nvSpPr>
        <p:spPr bwMode="auto">
          <a:xfrm>
            <a:off x="5508625" y="2349500"/>
            <a:ext cx="16557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200">
                <a:solidFill>
                  <a:schemeClr val="bg1"/>
                </a:solidFill>
              </a:rPr>
              <a:t>Tempo B</a:t>
            </a:r>
          </a:p>
        </p:txBody>
      </p:sp>
      <p:sp>
        <p:nvSpPr>
          <p:cNvPr id="26634" name="CaixaDeTexto 10"/>
          <p:cNvSpPr txBox="1">
            <a:spLocks noChangeArrowheads="1"/>
          </p:cNvSpPr>
          <p:nvPr/>
        </p:nvSpPr>
        <p:spPr bwMode="auto">
          <a:xfrm>
            <a:off x="5724525" y="3644900"/>
            <a:ext cx="15843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200">
                <a:solidFill>
                  <a:schemeClr val="bg1"/>
                </a:solidFill>
              </a:rPr>
              <a:t>Espaço B</a:t>
            </a:r>
          </a:p>
        </p:txBody>
      </p:sp>
      <p:pic>
        <p:nvPicPr>
          <p:cNvPr id="26635" name="Imagem 11" descr="Palco Relogio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005263"/>
            <a:ext cx="2573338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437063"/>
            <a:ext cx="360362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CaixaDeTexto 14"/>
          <p:cNvSpPr txBox="1">
            <a:spLocks noChangeArrowheads="1"/>
          </p:cNvSpPr>
          <p:nvPr/>
        </p:nvSpPr>
        <p:spPr bwMode="auto">
          <a:xfrm>
            <a:off x="3563938" y="5516563"/>
            <a:ext cx="1584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200">
                <a:solidFill>
                  <a:schemeClr val="bg1"/>
                </a:solidFill>
              </a:rPr>
              <a:t>Espaço C</a:t>
            </a:r>
          </a:p>
        </p:txBody>
      </p:sp>
      <p:sp>
        <p:nvSpPr>
          <p:cNvPr id="26638" name="CaixaDeTexto 15"/>
          <p:cNvSpPr txBox="1">
            <a:spLocks noChangeArrowheads="1"/>
          </p:cNvSpPr>
          <p:nvPr/>
        </p:nvSpPr>
        <p:spPr bwMode="auto">
          <a:xfrm>
            <a:off x="3203575" y="4292600"/>
            <a:ext cx="15843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1200">
                <a:solidFill>
                  <a:schemeClr val="bg1"/>
                </a:solidFill>
              </a:rPr>
              <a:t>Tempo 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ulo 1"/>
          <p:cNvSpPr>
            <a:spLocks noGrp="1"/>
          </p:cNvSpPr>
          <p:nvPr>
            <p:ph type="title"/>
          </p:nvPr>
        </p:nvSpPr>
        <p:spPr>
          <a:xfrm>
            <a:off x="528587" y="413792"/>
            <a:ext cx="7643813" cy="1143000"/>
          </a:xfrm>
        </p:spPr>
        <p:txBody>
          <a:bodyPr/>
          <a:lstStyle/>
          <a:p>
            <a:pPr eaLnBrk="1" hangingPunct="1"/>
            <a:r>
              <a:rPr lang="pt-BR" altLang="pt-BR" dirty="0"/>
              <a:t>As Transformações de Lorentz</a:t>
            </a:r>
          </a:p>
        </p:txBody>
      </p:sp>
      <p:sp>
        <p:nvSpPr>
          <p:cNvPr id="27651" name="Espaço Reservado para Conteúdo 2"/>
          <p:cNvSpPr>
            <a:spLocks noGrp="1"/>
          </p:cNvSpPr>
          <p:nvPr>
            <p:ph idx="1"/>
          </p:nvPr>
        </p:nvSpPr>
        <p:spPr>
          <a:xfrm>
            <a:off x="395536" y="1999381"/>
            <a:ext cx="7643813" cy="4525963"/>
          </a:xfrm>
        </p:spPr>
        <p:txBody>
          <a:bodyPr/>
          <a:lstStyle/>
          <a:p>
            <a:pPr eaLnBrk="1" hangingPunct="1"/>
            <a:r>
              <a:rPr lang="pt-BR" altLang="pt-BR" dirty="0"/>
              <a:t>Considerando dois referenciais inerciais com velocidade </a:t>
            </a:r>
            <a:r>
              <a:rPr lang="pt-BR" altLang="pt-BR" b="1" dirty="0"/>
              <a:t>v</a:t>
            </a:r>
            <a:r>
              <a:rPr lang="pt-BR" altLang="pt-BR" dirty="0"/>
              <a:t> entre si na direção do eixo </a:t>
            </a:r>
            <a:r>
              <a:rPr lang="pt-BR" altLang="pt-BR" b="1" dirty="0"/>
              <a:t>x</a:t>
            </a:r>
            <a:r>
              <a:rPr lang="pt-BR" altLang="pt-BR" dirty="0"/>
              <a:t>, temos:</a:t>
            </a:r>
          </a:p>
          <a:p>
            <a:pPr algn="ctr" eaLnBrk="1" hangingPunct="1">
              <a:buFont typeface="Wingdings 2" charset="2"/>
              <a:buNone/>
            </a:pPr>
            <a:r>
              <a:rPr lang="pt-BR" altLang="pt-BR" b="1" dirty="0">
                <a:solidFill>
                  <a:srgbClr val="FFFF00"/>
                </a:solidFill>
              </a:rPr>
              <a:t>x’</a:t>
            </a:r>
            <a:r>
              <a:rPr lang="pt-BR" altLang="pt-BR" b="1" dirty="0"/>
              <a:t>=</a:t>
            </a:r>
            <a:r>
              <a:rPr lang="pt-BR" altLang="pt-BR" b="1" dirty="0">
                <a:solidFill>
                  <a:srgbClr val="FFCCFF"/>
                </a:solidFill>
                <a:sym typeface="Symbol" charset="2"/>
              </a:rPr>
              <a:t>(x-</a:t>
            </a:r>
            <a:r>
              <a:rPr lang="pt-BR" altLang="pt-BR" b="1" dirty="0" err="1">
                <a:solidFill>
                  <a:srgbClr val="FFCCFF"/>
                </a:solidFill>
                <a:sym typeface="Symbol" charset="2"/>
              </a:rPr>
              <a:t>vt</a:t>
            </a:r>
            <a:r>
              <a:rPr lang="pt-BR" altLang="pt-BR" b="1" dirty="0">
                <a:solidFill>
                  <a:srgbClr val="FFCCFF"/>
                </a:solidFill>
                <a:sym typeface="Symbol" charset="2"/>
              </a:rPr>
              <a:t>)</a:t>
            </a:r>
          </a:p>
          <a:p>
            <a:pPr algn="ctr" eaLnBrk="1" hangingPunct="1">
              <a:buFont typeface="Wingdings 2" charset="2"/>
              <a:buNone/>
            </a:pPr>
            <a:r>
              <a:rPr lang="pt-BR" altLang="pt-BR" b="1" dirty="0">
                <a:solidFill>
                  <a:srgbClr val="FFFF00"/>
                </a:solidFill>
                <a:sym typeface="Symbol" charset="2"/>
              </a:rPr>
              <a:t>y’</a:t>
            </a:r>
            <a:r>
              <a:rPr lang="pt-BR" altLang="pt-BR" b="1" dirty="0">
                <a:sym typeface="Symbol" charset="2"/>
              </a:rPr>
              <a:t>=</a:t>
            </a:r>
            <a:r>
              <a:rPr lang="pt-BR" altLang="pt-BR" b="1" dirty="0">
                <a:solidFill>
                  <a:srgbClr val="FFCCFF"/>
                </a:solidFill>
                <a:sym typeface="Symbol" charset="2"/>
              </a:rPr>
              <a:t>y</a:t>
            </a:r>
          </a:p>
          <a:p>
            <a:pPr algn="ctr" eaLnBrk="1" hangingPunct="1">
              <a:buFont typeface="Wingdings 2" charset="2"/>
              <a:buNone/>
            </a:pPr>
            <a:r>
              <a:rPr lang="pt-BR" altLang="pt-BR" b="1" dirty="0">
                <a:solidFill>
                  <a:srgbClr val="FFFF00"/>
                </a:solidFill>
                <a:sym typeface="Symbol" charset="2"/>
              </a:rPr>
              <a:t>z’</a:t>
            </a:r>
            <a:r>
              <a:rPr lang="pt-BR" altLang="pt-BR" b="1" dirty="0">
                <a:sym typeface="Symbol" charset="2"/>
              </a:rPr>
              <a:t>=</a:t>
            </a:r>
            <a:r>
              <a:rPr lang="pt-BR" altLang="pt-BR" b="1" dirty="0">
                <a:solidFill>
                  <a:srgbClr val="FFCCFF"/>
                </a:solidFill>
                <a:sym typeface="Symbol" charset="2"/>
              </a:rPr>
              <a:t>z</a:t>
            </a:r>
          </a:p>
          <a:p>
            <a:pPr algn="ctr" eaLnBrk="1" hangingPunct="1">
              <a:buFont typeface="Wingdings 2" charset="2"/>
              <a:buNone/>
            </a:pPr>
            <a:r>
              <a:rPr lang="pt-BR" altLang="pt-BR" b="1" dirty="0">
                <a:solidFill>
                  <a:srgbClr val="FFFF00"/>
                </a:solidFill>
                <a:sym typeface="Symbol" charset="2"/>
              </a:rPr>
              <a:t>t’</a:t>
            </a:r>
            <a:r>
              <a:rPr lang="pt-BR" altLang="pt-BR" b="1" dirty="0">
                <a:sym typeface="Symbol" charset="2"/>
              </a:rPr>
              <a:t>= </a:t>
            </a:r>
            <a:r>
              <a:rPr lang="pt-BR" altLang="pt-BR" b="1" dirty="0">
                <a:solidFill>
                  <a:srgbClr val="FFCCFF"/>
                </a:solidFill>
                <a:sym typeface="Symbol" charset="2"/>
              </a:rPr>
              <a:t>[t-(</a:t>
            </a:r>
            <a:r>
              <a:rPr lang="pt-BR" altLang="pt-BR" b="1" dirty="0" err="1">
                <a:solidFill>
                  <a:srgbClr val="FFCCFF"/>
                </a:solidFill>
                <a:sym typeface="Symbol" charset="2"/>
              </a:rPr>
              <a:t>ux</a:t>
            </a:r>
            <a:r>
              <a:rPr lang="pt-BR" altLang="pt-BR" b="1" dirty="0">
                <a:solidFill>
                  <a:srgbClr val="FFCCFF"/>
                </a:solidFill>
                <a:sym typeface="Symbol" charset="2"/>
              </a:rPr>
              <a:t>/c</a:t>
            </a:r>
            <a:r>
              <a:rPr lang="pt-BR" altLang="pt-BR" b="1" baseline="30000" dirty="0">
                <a:solidFill>
                  <a:srgbClr val="FFCCFF"/>
                </a:solidFill>
                <a:sym typeface="Symbol" charset="2"/>
              </a:rPr>
              <a:t>2</a:t>
            </a:r>
            <a:r>
              <a:rPr lang="pt-BR" altLang="pt-BR" b="1" dirty="0">
                <a:solidFill>
                  <a:srgbClr val="FFCCFF"/>
                </a:solidFill>
                <a:sym typeface="Symbol" charset="2"/>
              </a:rPr>
              <a:t>)</a:t>
            </a:r>
            <a:endParaRPr lang="pt-BR" altLang="pt-BR" b="1" dirty="0">
              <a:solidFill>
                <a:srgbClr val="FFCCF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6357CF1-9A7F-1D48-B312-AB2F566333CC}" type="slidenum">
              <a:rPr lang="pt-BR" altLang="pt-BR">
                <a:solidFill>
                  <a:srgbClr val="9B9A98"/>
                </a:solidFill>
              </a:rPr>
              <a:pPr eaLnBrk="1" hangingPunct="1"/>
              <a:t>28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A Teoria da Absolutidade</a:t>
            </a:r>
          </a:p>
        </p:txBody>
      </p:sp>
      <p:sp>
        <p:nvSpPr>
          <p:cNvPr id="2867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pt-BR" altLang="pt-BR"/>
              <a:t>Dadas as coordenadas </a:t>
            </a:r>
            <a:r>
              <a:rPr lang="pt-BR" altLang="pt-BR" b="1"/>
              <a:t>x</a:t>
            </a:r>
            <a:r>
              <a:rPr lang="pt-BR" altLang="pt-BR"/>
              <a:t>, </a:t>
            </a:r>
            <a:r>
              <a:rPr lang="pt-BR" altLang="pt-BR" b="1"/>
              <a:t>y</a:t>
            </a:r>
            <a:r>
              <a:rPr lang="pt-BR" altLang="pt-BR"/>
              <a:t>, </a:t>
            </a:r>
            <a:r>
              <a:rPr lang="pt-BR" altLang="pt-BR" b="1"/>
              <a:t>z</a:t>
            </a:r>
            <a:r>
              <a:rPr lang="pt-BR" altLang="pt-BR"/>
              <a:t>, </a:t>
            </a:r>
            <a:r>
              <a:rPr lang="pt-BR" altLang="pt-BR" b="1"/>
              <a:t>t</a:t>
            </a:r>
            <a:r>
              <a:rPr lang="pt-BR" altLang="pt-BR"/>
              <a:t>, de um evento, o intervalo relativístico é uma constante</a:t>
            </a:r>
          </a:p>
          <a:p>
            <a:pPr algn="ctr" eaLnBrk="1" hangingPunct="1">
              <a:buFont typeface="Wingdings 2" charset="2"/>
              <a:buNone/>
            </a:pPr>
            <a:r>
              <a:rPr lang="pt-BR" altLang="pt-BR" b="1"/>
              <a:t>s</a:t>
            </a:r>
            <a:r>
              <a:rPr lang="pt-BR" altLang="pt-BR" b="1" baseline="30000"/>
              <a:t>2</a:t>
            </a:r>
            <a:r>
              <a:rPr lang="pt-BR" altLang="pt-BR" b="1"/>
              <a:t>=(ct)</a:t>
            </a:r>
            <a:r>
              <a:rPr lang="pt-BR" altLang="pt-BR" b="1" baseline="30000"/>
              <a:t>2</a:t>
            </a:r>
            <a:r>
              <a:rPr lang="pt-BR" altLang="pt-BR" b="1"/>
              <a:t>-x</a:t>
            </a:r>
            <a:r>
              <a:rPr lang="pt-BR" altLang="pt-BR" b="1" baseline="30000"/>
              <a:t>2</a:t>
            </a:r>
            <a:r>
              <a:rPr lang="pt-BR" altLang="pt-BR" b="1"/>
              <a:t>-y</a:t>
            </a:r>
            <a:r>
              <a:rPr lang="pt-BR" altLang="pt-BR" b="1" baseline="30000"/>
              <a:t>2</a:t>
            </a:r>
            <a:r>
              <a:rPr lang="pt-BR" altLang="pt-BR" b="1"/>
              <a:t>-z</a:t>
            </a:r>
            <a:r>
              <a:rPr lang="pt-BR" altLang="pt-BR" b="1" baseline="30000"/>
              <a:t>2</a:t>
            </a:r>
            <a:r>
              <a:rPr lang="pt-BR" altLang="pt-BR" b="1"/>
              <a:t> </a:t>
            </a:r>
          </a:p>
          <a:p>
            <a:pPr algn="ctr" eaLnBrk="1" hangingPunct="1">
              <a:buFont typeface="Wingdings 2" charset="2"/>
              <a:buNone/>
            </a:pPr>
            <a:endParaRPr lang="pt-BR" altLang="pt-BR" b="1"/>
          </a:p>
          <a:p>
            <a:pPr algn="just" eaLnBrk="1" hangingPunct="1">
              <a:buFont typeface="Wingdings 2" charset="2"/>
              <a:buNone/>
            </a:pPr>
            <a:r>
              <a:rPr lang="pt-BR" altLang="pt-BR"/>
              <a:t>	PS: Aqui estamos considerando um evento de origem de coordenadas nulas.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EEF146F-5AA5-1244-A69F-344F3D3FCDF2}" type="slidenum">
              <a:rPr lang="pt-BR" altLang="pt-BR">
                <a:solidFill>
                  <a:srgbClr val="9B9A98"/>
                </a:solidFill>
              </a:rPr>
              <a:pPr eaLnBrk="1" hangingPunct="1"/>
              <a:t>29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576" y="2708920"/>
            <a:ext cx="6624736" cy="1440160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3600" dirty="0" smtClean="0"/>
              <a:t>História conceitual da teoria da relatividade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542510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576" y="2636912"/>
            <a:ext cx="6624736" cy="1440160"/>
          </a:xfrm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3600" dirty="0" smtClean="0"/>
              <a:t>História contextual da teoria da relatividade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107776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Final do Século XIX</a:t>
            </a:r>
          </a:p>
        </p:txBody>
      </p:sp>
      <p:sp>
        <p:nvSpPr>
          <p:cNvPr id="38915" name="Espaço Reservado para Conteúdo 2"/>
          <p:cNvSpPr>
            <a:spLocks noGrp="1"/>
          </p:cNvSpPr>
          <p:nvPr>
            <p:ph idx="1"/>
          </p:nvPr>
        </p:nvSpPr>
        <p:spPr>
          <a:xfrm>
            <a:off x="179388" y="1600200"/>
            <a:ext cx="8424862" cy="4525963"/>
          </a:xfrm>
        </p:spPr>
        <p:txBody>
          <a:bodyPr/>
          <a:lstStyle/>
          <a:p>
            <a:pPr algn="just" eaLnBrk="1" hangingPunct="1"/>
            <a:r>
              <a:rPr lang="pt-BR" altLang="pt-BR" sz="3200"/>
              <a:t>Projetos europeus de unificação territorial.</a:t>
            </a:r>
          </a:p>
          <a:p>
            <a:pPr algn="just" eaLnBrk="1" hangingPunct="1"/>
            <a:endParaRPr lang="pt-BR" altLang="pt-BR" sz="3200"/>
          </a:p>
          <a:p>
            <a:pPr algn="just" eaLnBrk="1" hangingPunct="1"/>
            <a:r>
              <a:rPr lang="pt-BR" altLang="pt-BR" sz="3200"/>
              <a:t>Movimentos de modernização;</a:t>
            </a:r>
          </a:p>
          <a:p>
            <a:pPr algn="just" eaLnBrk="1" hangingPunct="1"/>
            <a:endParaRPr lang="pt-BR" altLang="pt-BR" sz="3200"/>
          </a:p>
          <a:p>
            <a:pPr algn="just" eaLnBrk="1" hangingPunct="1"/>
            <a:r>
              <a:rPr lang="pt-BR" altLang="pt-BR" sz="3200"/>
              <a:t>Revolução da eletricidade;</a:t>
            </a:r>
          </a:p>
          <a:p>
            <a:pPr algn="just" eaLnBrk="1" hangingPunct="1"/>
            <a:endParaRPr lang="pt-BR" altLang="pt-BR" sz="3200"/>
          </a:p>
          <a:p>
            <a:pPr algn="just" eaLnBrk="1" hangingPunct="1"/>
            <a:r>
              <a:rPr lang="pt-BR" altLang="pt-BR" sz="3200"/>
              <a:t>“Domesticação” do Tempo.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52925A8-967B-2D41-BA75-EBF20BAA2302}" type="slidenum">
              <a:rPr lang="pt-BR" altLang="pt-BR">
                <a:solidFill>
                  <a:srgbClr val="9B9A98"/>
                </a:solidFill>
              </a:rPr>
              <a:pPr eaLnBrk="1" hangingPunct="1"/>
              <a:t>31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Relógios caseiros</a:t>
            </a:r>
          </a:p>
        </p:txBody>
      </p:sp>
      <p:sp>
        <p:nvSpPr>
          <p:cNvPr id="39939" name="Espaço Reservado para Conteúdo 2"/>
          <p:cNvSpPr>
            <a:spLocks noGrp="1"/>
          </p:cNvSpPr>
          <p:nvPr>
            <p:ph idx="1"/>
          </p:nvPr>
        </p:nvSpPr>
        <p:spPr>
          <a:xfrm>
            <a:off x="755650" y="1773238"/>
            <a:ext cx="7467600" cy="4525962"/>
          </a:xfrm>
        </p:spPr>
        <p:txBody>
          <a:bodyPr/>
          <a:lstStyle/>
          <a:p>
            <a:pPr eaLnBrk="1" hangingPunct="1"/>
            <a:endParaRPr lang="pt-BR" altLang="pt-BR"/>
          </a:p>
          <a:p>
            <a:pPr eaLnBrk="1" hangingPunct="1"/>
            <a:endParaRPr lang="pt-BR" altLang="pt-BR"/>
          </a:p>
          <a:p>
            <a:pPr eaLnBrk="1" hangingPunct="1"/>
            <a:endParaRPr lang="pt-BR" altLang="pt-BR"/>
          </a:p>
          <a:p>
            <a:pPr eaLnBrk="1" hangingPunct="1"/>
            <a:endParaRPr lang="pt-BR" altLang="pt-BR"/>
          </a:p>
          <a:p>
            <a:pPr eaLnBrk="1" hangingPunct="1"/>
            <a:endParaRPr lang="pt-BR" altLang="pt-BR"/>
          </a:p>
          <a:p>
            <a:pPr algn="just" eaLnBrk="1" hangingPunct="1"/>
            <a:r>
              <a:rPr lang="pt-BR" altLang="pt-BR"/>
              <a:t>Início do século XIX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9C1555-72BE-7D45-98AA-60E49E405A36}" type="slidenum">
              <a:rPr lang="pt-BR" altLang="pt-BR">
                <a:solidFill>
                  <a:srgbClr val="9B9A98"/>
                </a:solidFill>
              </a:rPr>
              <a:pPr eaLnBrk="1" hangingPunct="1"/>
              <a:t>32</a:t>
            </a:fld>
            <a:endParaRPr lang="pt-BR" altLang="pt-BR">
              <a:solidFill>
                <a:srgbClr val="9B9A98"/>
              </a:solidFill>
            </a:endParaRPr>
          </a:p>
        </p:txBody>
      </p:sp>
      <p:sp>
        <p:nvSpPr>
          <p:cNvPr id="39941" name="AutoShape 4" descr="gr94.jpg (600×450)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pt-BR" altLang="pt-BR"/>
          </a:p>
        </p:txBody>
      </p:sp>
      <p:grpSp>
        <p:nvGrpSpPr>
          <p:cNvPr id="39942" name="Grupo 10"/>
          <p:cNvGrpSpPr>
            <a:grpSpLocks/>
          </p:cNvGrpSpPr>
          <p:nvPr/>
        </p:nvGrpSpPr>
        <p:grpSpPr bwMode="auto">
          <a:xfrm>
            <a:off x="468313" y="1773238"/>
            <a:ext cx="8207375" cy="2535237"/>
            <a:chOff x="467544" y="1772816"/>
            <a:chExt cx="8208912" cy="2535402"/>
          </a:xfrm>
        </p:grpSpPr>
        <p:pic>
          <p:nvPicPr>
            <p:cNvPr id="53250" name="Picture 2" descr="http://collecting.wdfiles.com/local--files/image:17th-century-clock-face/clock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7544" y="1772816"/>
              <a:ext cx="2607163" cy="25195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256" name="Picture 8" descr="http://images1.bonhams.com/image?src=Images/live/2011-06/06/94480390-3-2.jpg&amp;tmp=web300&amp;top=0.000000&amp;left=0.000000&amp;right=1.000000&amp;bottom=1.000000&amp;dt=zoom_image"/>
            <p:cNvPicPr>
              <a:picLocks noChangeAspect="1" noChangeArrowheads="1"/>
            </p:cNvPicPr>
            <p:nvPr/>
          </p:nvPicPr>
          <p:blipFill>
            <a:blip r:embed="rId3"/>
            <a:srcRect l="18083" t="25200" r="16398" b="11801"/>
            <a:stretch>
              <a:fillRect/>
            </a:stretch>
          </p:blipFill>
          <p:spPr bwMode="auto">
            <a:xfrm>
              <a:off x="6129629" y="1772816"/>
              <a:ext cx="2546827" cy="24480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258" name="Picture 10" descr="http://s3-eu-west-1.amazonaws.com/images.antiques-atlas.co.uk/dealer-stock-images/cathedralantiquesdunkeld/A_19th_Century_tower_clock_as202a027b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47808" y="1772816"/>
              <a:ext cx="2519834" cy="25354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Relógios caseiros imprecisos</a:t>
            </a:r>
          </a:p>
        </p:txBody>
      </p:sp>
      <p:sp>
        <p:nvSpPr>
          <p:cNvPr id="40963" name="Espaço Reservado para Conteúdo 2"/>
          <p:cNvSpPr>
            <a:spLocks noGrp="1"/>
          </p:cNvSpPr>
          <p:nvPr>
            <p:ph idx="1"/>
          </p:nvPr>
        </p:nvSpPr>
        <p:spPr>
          <a:xfrm>
            <a:off x="755650" y="1773238"/>
            <a:ext cx="7467600" cy="4525962"/>
          </a:xfrm>
        </p:spPr>
        <p:txBody>
          <a:bodyPr/>
          <a:lstStyle/>
          <a:p>
            <a:pPr eaLnBrk="1" hangingPunct="1"/>
            <a:endParaRPr lang="pt-BR" altLang="pt-BR"/>
          </a:p>
          <a:p>
            <a:pPr eaLnBrk="1" hangingPunct="1"/>
            <a:endParaRPr lang="pt-BR" altLang="pt-BR"/>
          </a:p>
          <a:p>
            <a:pPr eaLnBrk="1" hangingPunct="1"/>
            <a:endParaRPr lang="pt-BR" altLang="pt-BR"/>
          </a:p>
          <a:p>
            <a:pPr eaLnBrk="1" hangingPunct="1"/>
            <a:endParaRPr lang="pt-BR" altLang="pt-BR"/>
          </a:p>
          <a:p>
            <a:pPr eaLnBrk="1" hangingPunct="1"/>
            <a:endParaRPr lang="pt-BR" altLang="pt-BR"/>
          </a:p>
          <a:p>
            <a:pPr algn="just" eaLnBrk="1" hangingPunct="1"/>
            <a:r>
              <a:rPr lang="pt-BR" altLang="pt-BR"/>
              <a:t>Já na segunda metade do século XIX, atrasos de 15 segundos eram inadmissíveis nos relógios caseiros.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84A6CE4-30B5-4D4F-8F33-E2216B89C086}" type="slidenum">
              <a:rPr lang="pt-BR" altLang="pt-BR">
                <a:solidFill>
                  <a:srgbClr val="9B9A98"/>
                </a:solidFill>
              </a:rPr>
              <a:pPr eaLnBrk="1" hangingPunct="1"/>
              <a:t>33</a:t>
            </a:fld>
            <a:endParaRPr lang="pt-BR" altLang="pt-BR">
              <a:solidFill>
                <a:srgbClr val="9B9A98"/>
              </a:solidFill>
            </a:endParaRPr>
          </a:p>
        </p:txBody>
      </p:sp>
      <p:sp>
        <p:nvSpPr>
          <p:cNvPr id="40965" name="AutoShape 4" descr="gr94.jpg (600×450)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pt-BR" altLang="pt-BR"/>
          </a:p>
        </p:txBody>
      </p:sp>
      <p:grpSp>
        <p:nvGrpSpPr>
          <p:cNvPr id="40966" name="Grupo 10"/>
          <p:cNvGrpSpPr>
            <a:grpSpLocks/>
          </p:cNvGrpSpPr>
          <p:nvPr/>
        </p:nvGrpSpPr>
        <p:grpSpPr bwMode="auto">
          <a:xfrm>
            <a:off x="468313" y="1773238"/>
            <a:ext cx="8207375" cy="2535237"/>
            <a:chOff x="467544" y="1772816"/>
            <a:chExt cx="8208912" cy="2535402"/>
          </a:xfrm>
        </p:grpSpPr>
        <p:pic>
          <p:nvPicPr>
            <p:cNvPr id="53250" name="Picture 2" descr="http://collecting.wdfiles.com/local--files/image:17th-century-clock-face/clock.jp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7544" y="1772816"/>
              <a:ext cx="2607163" cy="251952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256" name="Picture 8" descr="http://images1.bonhams.com/image?src=Images/live/2011-06/06/94480390-3-2.jpg&amp;tmp=web300&amp;top=0.000000&amp;left=0.000000&amp;right=1.000000&amp;bottom=1.000000&amp;dt=zoom_image"/>
            <p:cNvPicPr>
              <a:picLocks noChangeAspect="1" noChangeArrowheads="1"/>
            </p:cNvPicPr>
            <p:nvPr/>
          </p:nvPicPr>
          <p:blipFill>
            <a:blip r:embed="rId3"/>
            <a:srcRect l="18083" t="25200" r="16398" b="11801"/>
            <a:stretch>
              <a:fillRect/>
            </a:stretch>
          </p:blipFill>
          <p:spPr bwMode="auto">
            <a:xfrm>
              <a:off x="6129629" y="1772816"/>
              <a:ext cx="2546827" cy="244808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3258" name="Picture 10" descr="http://s3-eu-west-1.amazonaws.com/images.antiques-atlas.co.uk/dealer-stock-images/cathedralantiquesdunkeld/A_19th_Century_tower_clock_as202a027b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47808" y="1772816"/>
              <a:ext cx="2519834" cy="25354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8488" cy="1143000"/>
          </a:xfrm>
        </p:spPr>
        <p:txBody>
          <a:bodyPr/>
          <a:lstStyle/>
          <a:p>
            <a:pPr algn="ctr" eaLnBrk="1" hangingPunct="1"/>
            <a:r>
              <a:rPr lang="pt-BR" altLang="pt-BR" sz="4000"/>
              <a:t>Novo desafio imposto a todos: Sincronização de relógios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1CAE014-BACF-DA4D-B8B7-76662A5D0ECA}" type="slidenum">
              <a:rPr lang="pt-BR" altLang="pt-BR">
                <a:solidFill>
                  <a:srgbClr val="9B9A98"/>
                </a:solidFill>
              </a:rPr>
              <a:pPr eaLnBrk="1" hangingPunct="1"/>
              <a:t>34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39975" y="1557338"/>
            <a:ext cx="4743450" cy="3636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68313" y="5373688"/>
            <a:ext cx="8280400" cy="1143000"/>
          </a:xfrm>
          <a:prstGeom prst="rect">
            <a:avLst/>
          </a:prstGeom>
        </p:spPr>
        <p:txBody>
          <a:bodyPr lIns="45720" rIns="45720"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pt-BR" sz="4000" dirty="0">
                <a:latin typeface="+mj-lt"/>
                <a:ea typeface="+mj-ea"/>
                <a:cs typeface="+mj-cs"/>
              </a:rPr>
              <a:t>Plano do Sistema de Sincronização de Relógios em Viena.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Modernização francesa</a:t>
            </a:r>
          </a:p>
        </p:txBody>
      </p:sp>
      <p:sp>
        <p:nvSpPr>
          <p:cNvPr id="43011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050" cy="4525963"/>
          </a:xfrm>
        </p:spPr>
        <p:txBody>
          <a:bodyPr/>
          <a:lstStyle/>
          <a:p>
            <a:pPr algn="just" eaLnBrk="1" hangingPunct="1"/>
            <a:r>
              <a:rPr lang="pt-BR" altLang="pt-BR"/>
              <a:t>Astrônomos e matemáticos franceses fazem parte do “comitê científico” francês no projeto de sincronização dos relógios de toda Paris;</a:t>
            </a:r>
          </a:p>
          <a:p>
            <a:pPr algn="just" eaLnBrk="1" hangingPunct="1"/>
            <a:r>
              <a:rPr lang="pt-BR" altLang="pt-BR"/>
              <a:t>Sistema “relógio-mãe”;</a:t>
            </a:r>
          </a:p>
          <a:p>
            <a:pPr algn="just" eaLnBrk="1" hangingPunct="1"/>
            <a:r>
              <a:rPr lang="pt-BR" altLang="pt-BR"/>
              <a:t>Implementação fracassada de sincronização pneumática de relógios (dutos subterrâneos). Alternativa: a “recém” domesticada eletricidade;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5ADB1DE-D0B5-904C-9789-35DC8838481B}" type="slidenum">
              <a:rPr lang="pt-BR" altLang="pt-BR">
                <a:solidFill>
                  <a:srgbClr val="9B9A98"/>
                </a:solidFill>
              </a:rPr>
              <a:pPr eaLnBrk="1" hangingPunct="1"/>
              <a:t>35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Modernização francesa</a:t>
            </a:r>
          </a:p>
        </p:txBody>
      </p:sp>
      <p:sp>
        <p:nvSpPr>
          <p:cNvPr id="4403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6080B17-4114-1640-9BDD-3A95C583B92A}" type="slidenum">
              <a:rPr lang="pt-BR" altLang="pt-BR">
                <a:solidFill>
                  <a:srgbClr val="9B9A98"/>
                </a:solidFill>
              </a:rPr>
              <a:pPr eaLnBrk="1" hangingPunct="1"/>
              <a:t>36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4775" y="1557338"/>
            <a:ext cx="6394450" cy="460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Modernização francesa</a:t>
            </a:r>
          </a:p>
        </p:txBody>
      </p:sp>
      <p:sp>
        <p:nvSpPr>
          <p:cNvPr id="4505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345A964-3838-E241-8596-565507E77BB9}" type="slidenum">
              <a:rPr lang="pt-BR" altLang="pt-BR">
                <a:solidFill>
                  <a:srgbClr val="9B9A98"/>
                </a:solidFill>
              </a:rPr>
              <a:pPr eaLnBrk="1" hangingPunct="1"/>
              <a:t>37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6025" y="1557338"/>
            <a:ext cx="4171950" cy="453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Sistema “relógio-mãe”</a:t>
            </a:r>
          </a:p>
        </p:txBody>
      </p:sp>
      <p:sp>
        <p:nvSpPr>
          <p:cNvPr id="4608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636838"/>
            <a:ext cx="4691063" cy="1944687"/>
          </a:xfrm>
        </p:spPr>
        <p:txBody>
          <a:bodyPr/>
          <a:lstStyle/>
          <a:p>
            <a:pPr algn="just" eaLnBrk="1" hangingPunct="1"/>
            <a:r>
              <a:rPr lang="pt-BR" altLang="pt-BR"/>
              <a:t>O Problema!</a:t>
            </a:r>
          </a:p>
          <a:p>
            <a:pPr algn="just" eaLnBrk="1" hangingPunct="1"/>
            <a:r>
              <a:rPr lang="pt-BR" altLang="pt-BR"/>
              <a:t>Quanto mais distante, maior o atraso do sinal.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7E0A97F-FCE8-124E-A7CD-28BD5B85545F}" type="slidenum">
              <a:rPr lang="pt-BR" altLang="pt-BR">
                <a:solidFill>
                  <a:srgbClr val="9B9A98"/>
                </a:solidFill>
              </a:rPr>
              <a:pPr eaLnBrk="1" hangingPunct="1"/>
              <a:t>38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1500" y="2276475"/>
            <a:ext cx="3057525" cy="2487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Expansão ferroviária</a:t>
            </a:r>
          </a:p>
        </p:txBody>
      </p:sp>
      <p:sp>
        <p:nvSpPr>
          <p:cNvPr id="4710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pt-BR" altLang="pt-BR"/>
              <a:t>Com as revoluções industriais vieram as máquinas térmicas e os primeiros aparelhos elétricos;</a:t>
            </a:r>
          </a:p>
          <a:p>
            <a:pPr algn="just" eaLnBrk="1" hangingPunct="1"/>
            <a:r>
              <a:rPr lang="pt-BR" altLang="pt-BR"/>
              <a:t>A locomotiva, umas das principais invenções, passou de transporte de carga para transporte de pessoas;</a:t>
            </a:r>
          </a:p>
          <a:p>
            <a:pPr algn="just" eaLnBrk="1" hangingPunct="1"/>
            <a:r>
              <a:rPr lang="pt-BR" altLang="pt-BR"/>
              <a:t>O que levava </a:t>
            </a:r>
            <a:r>
              <a:rPr lang="pt-BR" altLang="pt-BR" i="1"/>
              <a:t>meses</a:t>
            </a:r>
            <a:r>
              <a:rPr lang="pt-BR" altLang="pt-BR"/>
              <a:t> agora levava </a:t>
            </a:r>
            <a:r>
              <a:rPr lang="pt-BR" altLang="pt-BR" i="1"/>
              <a:t>dias</a:t>
            </a:r>
            <a:r>
              <a:rPr lang="pt-BR" altLang="pt-BR"/>
              <a:t>!</a:t>
            </a:r>
          </a:p>
          <a:p>
            <a:pPr algn="just" eaLnBrk="1" hangingPunct="1"/>
            <a:r>
              <a:rPr lang="pt-BR" altLang="pt-BR"/>
              <a:t>Isso levou naturalmente a expansões ferroviárias em toda Europa;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717DD38-34BD-9C4D-9B68-176978C568AE}" type="slidenum">
              <a:rPr lang="pt-BR" altLang="pt-BR">
                <a:solidFill>
                  <a:srgbClr val="9B9A98"/>
                </a:solidFill>
              </a:rPr>
              <a:pPr eaLnBrk="1" hangingPunct="1"/>
              <a:t>39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4760" y="413792"/>
            <a:ext cx="7467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A Visão de Mundo Newtoniana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9" y="1844824"/>
            <a:ext cx="7560839" cy="4781550"/>
          </a:xfrm>
        </p:spPr>
        <p:txBody>
          <a:bodyPr>
            <a:normAutofit/>
          </a:bodyPr>
          <a:lstStyle/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b="1" dirty="0" smtClean="0"/>
              <a:t>O Tempo Absoluto:</a:t>
            </a:r>
          </a:p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/>
              <a:t>“O tempo absoluto, verdadeiro e matemático, por si mesmo e por sua própria natureza, flui uniformemente sem relação com nada externo, e isso se chama duração” [Isaac Newton, Principia </a:t>
            </a:r>
            <a:r>
              <a:rPr lang="pt-BR" dirty="0" err="1" smtClean="0"/>
              <a:t>Mathematica</a:t>
            </a:r>
            <a:r>
              <a:rPr lang="pt-BR" dirty="0" smtClean="0"/>
              <a:t> (1687)].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861F891-7967-9440-B957-2186A7C2B665}" type="slidenum">
              <a:rPr lang="pt-BR" altLang="pt-BR">
                <a:solidFill>
                  <a:srgbClr val="9B9A98"/>
                </a:solidFill>
              </a:rPr>
              <a:pPr eaLnBrk="1" hangingPunct="1"/>
              <a:t>40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21506" name="Picture 2" descr="http://lewebpedagogique.com/benaud/files/2010/04/jpg_DP_8061_CDF_France.jpg"/>
          <p:cNvPicPr>
            <a:picLocks noChangeAspect="1" noChangeArrowheads="1"/>
          </p:cNvPicPr>
          <p:nvPr/>
        </p:nvPicPr>
        <p:blipFill>
          <a:blip r:embed="rId2"/>
          <a:srcRect t="3052" b="4641"/>
          <a:stretch>
            <a:fillRect/>
          </a:stretch>
        </p:blipFill>
        <p:spPr bwMode="auto">
          <a:xfrm>
            <a:off x="1258888" y="0"/>
            <a:ext cx="6943725" cy="681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3600" dirty="0" smtClean="0"/>
              <a:t>Estações precisam estar sincronizadas</a:t>
            </a:r>
            <a:endParaRPr lang="pt-BR" sz="3600" dirty="0"/>
          </a:p>
        </p:txBody>
      </p:sp>
      <p:sp>
        <p:nvSpPr>
          <p:cNvPr id="49155" name="Espaço Reservado para Conteúdo 2"/>
          <p:cNvSpPr>
            <a:spLocks noGrp="1"/>
          </p:cNvSpPr>
          <p:nvPr>
            <p:ph idx="1"/>
          </p:nvPr>
        </p:nvSpPr>
        <p:spPr>
          <a:xfrm>
            <a:off x="179388" y="1844675"/>
            <a:ext cx="4572000" cy="4525963"/>
          </a:xfrm>
        </p:spPr>
        <p:txBody>
          <a:bodyPr/>
          <a:lstStyle/>
          <a:p>
            <a:pPr algn="just" eaLnBrk="1" hangingPunct="1"/>
            <a:r>
              <a:rPr lang="pt-BR" altLang="pt-BR"/>
              <a:t>Mas, para o funcionamento correto de todas as estações ferroviárias europeias, precisa-se que seus relógios estejam todos sincronizados!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0740AB8-EFE4-8C4D-8E38-80E8DCA9539C}" type="slidenum">
              <a:rPr lang="pt-BR" altLang="pt-BR">
                <a:solidFill>
                  <a:srgbClr val="9B9A98"/>
                </a:solidFill>
              </a:rPr>
              <a:pPr eaLnBrk="1" hangingPunct="1"/>
              <a:t>41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6825" y="1557338"/>
            <a:ext cx="3743325" cy="440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158" name="CaixaDeTexto 5"/>
          <p:cNvSpPr txBox="1">
            <a:spLocks noChangeArrowheads="1"/>
          </p:cNvSpPr>
          <p:nvPr/>
        </p:nvSpPr>
        <p:spPr bwMode="auto">
          <a:xfrm>
            <a:off x="5651500" y="6092825"/>
            <a:ext cx="2616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200" b="1">
                <a:ea typeface="Arial" charset="0"/>
                <a:cs typeface="Arial" charset="0"/>
              </a:rPr>
              <a:t>Estação ferroviária de Berna,</a:t>
            </a:r>
          </a:p>
          <a:p>
            <a:pPr algn="ctr" eaLnBrk="1" hangingPunct="1"/>
            <a:r>
              <a:rPr lang="pt-BR" altLang="pt-BR" sz="1200" b="1">
                <a:ea typeface="Arial" charset="0"/>
                <a:cs typeface="Arial" charset="0"/>
              </a:rPr>
              <a:t>Segunda metade do século XIX</a:t>
            </a:r>
          </a:p>
        </p:txBody>
      </p:sp>
      <p:cxnSp>
        <p:nvCxnSpPr>
          <p:cNvPr id="8" name="Conector de seta reta 7"/>
          <p:cNvCxnSpPr/>
          <p:nvPr/>
        </p:nvCxnSpPr>
        <p:spPr>
          <a:xfrm>
            <a:off x="5364163" y="3213100"/>
            <a:ext cx="287337" cy="10795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7308850" y="3716338"/>
            <a:ext cx="503238" cy="649287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6372225" y="2708275"/>
            <a:ext cx="287338" cy="21590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Expansão ferroviária prussiana</a:t>
            </a:r>
            <a:endParaRPr lang="pt-BR" dirty="0"/>
          </a:p>
        </p:txBody>
      </p:sp>
      <p:sp>
        <p:nvSpPr>
          <p:cNvPr id="5017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7D335DA-E60A-D54C-963E-3A82E733364D}" type="slidenum">
              <a:rPr lang="pt-BR" altLang="pt-BR">
                <a:solidFill>
                  <a:srgbClr val="9B9A98"/>
                </a:solidFill>
              </a:rPr>
              <a:pPr eaLnBrk="1" hangingPunct="1"/>
              <a:t>42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 descr="File:Helmuth Karl Bernhard von Moltk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67544" y="1844824"/>
            <a:ext cx="2847975" cy="3924301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o explicativo retangular com cantos arredondados 5"/>
          <p:cNvSpPr/>
          <p:nvPr/>
        </p:nvSpPr>
        <p:spPr>
          <a:xfrm>
            <a:off x="4284663" y="1628775"/>
            <a:ext cx="4391025" cy="2447925"/>
          </a:xfrm>
          <a:prstGeom prst="wedgeRoundRectCallout">
            <a:avLst>
              <a:gd name="adj1" fmla="val -87331"/>
              <a:gd name="adj2" fmla="val 2768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/>
              <a:t>No norte da Germânia, incluindo Saxônia, reconhecemos o tempo de Berlim; na Bavária,  reconhecemos o tempo de Munique; em </a:t>
            </a:r>
            <a:r>
              <a:rPr lang="pt-BR" dirty="0" err="1"/>
              <a:t>Vurtemberga</a:t>
            </a:r>
            <a:r>
              <a:rPr lang="pt-BR" dirty="0"/>
              <a:t>, reconhecemos o tempo de Stuttgart; em </a:t>
            </a:r>
            <a:r>
              <a:rPr lang="pt-BR" dirty="0" err="1"/>
              <a:t>Baden</a:t>
            </a:r>
            <a:r>
              <a:rPr lang="pt-BR" dirty="0"/>
              <a:t>, vemos o de </a:t>
            </a:r>
            <a:r>
              <a:rPr lang="pt-BR" dirty="0" err="1"/>
              <a:t>Carlsruhe</a:t>
            </a:r>
            <a:r>
              <a:rPr lang="pt-BR" dirty="0"/>
              <a:t>, e em </a:t>
            </a:r>
            <a:r>
              <a:rPr lang="pt-BR" dirty="0" err="1"/>
              <a:t>Renânia</a:t>
            </a:r>
            <a:r>
              <a:rPr lang="pt-BR" dirty="0"/>
              <a:t> </a:t>
            </a:r>
            <a:r>
              <a:rPr lang="pt-BR" dirty="0" err="1"/>
              <a:t>Palatinado</a:t>
            </a:r>
            <a:r>
              <a:rPr lang="pt-BR" dirty="0"/>
              <a:t> reconhecemos o tempo de </a:t>
            </a:r>
            <a:r>
              <a:rPr lang="pt-BR" dirty="0" err="1"/>
              <a:t>Ludwigshafen</a:t>
            </a:r>
            <a:r>
              <a:rPr lang="pt-BR" dirty="0"/>
              <a:t>. </a:t>
            </a:r>
          </a:p>
        </p:txBody>
      </p:sp>
      <p:sp>
        <p:nvSpPr>
          <p:cNvPr id="7" name="Texto explicativo retangular com cantos arredondados 6"/>
          <p:cNvSpPr/>
          <p:nvPr/>
        </p:nvSpPr>
        <p:spPr>
          <a:xfrm>
            <a:off x="3203575" y="4292600"/>
            <a:ext cx="4608513" cy="2232025"/>
          </a:xfrm>
          <a:prstGeom prst="wedgeRoundRectCallout">
            <a:avLst>
              <a:gd name="adj1" fmla="val -64541"/>
              <a:gd name="adj2" fmla="val -829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i="1" dirty="0" err="1"/>
              <a:t>Meine</a:t>
            </a:r>
            <a:r>
              <a:rPr lang="pt-BR" i="1" dirty="0"/>
              <a:t> </a:t>
            </a:r>
            <a:r>
              <a:rPr lang="pt-BR" i="1" dirty="0" err="1"/>
              <a:t>Herren</a:t>
            </a:r>
            <a:r>
              <a:rPr lang="pt-BR" dirty="0"/>
              <a:t>, unidade do tempo apenas aos trilhos de trem não afastará todas as desvantagens que citei a pouco; isto só será possível quando alcançarmos a unidade do tempo em toda a Germânia, isto é, </a:t>
            </a:r>
            <a:r>
              <a:rPr lang="pt-BR" i="1" dirty="0"/>
              <a:t>quando todos os tempos locais forem varridos</a:t>
            </a:r>
            <a:r>
              <a:rPr lang="pt-BR" sz="1700" i="1" dirty="0"/>
              <a:t>.</a:t>
            </a:r>
          </a:p>
        </p:txBody>
      </p:sp>
      <p:sp>
        <p:nvSpPr>
          <p:cNvPr id="50184" name="CaixaDeTexto 7"/>
          <p:cNvSpPr txBox="1">
            <a:spLocks noChangeArrowheads="1"/>
          </p:cNvSpPr>
          <p:nvPr/>
        </p:nvSpPr>
        <p:spPr bwMode="auto">
          <a:xfrm>
            <a:off x="990600" y="5848350"/>
            <a:ext cx="1812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1200" b="1">
                <a:ea typeface="Arial" charset="0"/>
                <a:cs typeface="Arial" charset="0"/>
              </a:rPr>
              <a:t>Helmuth von Moltke</a:t>
            </a:r>
          </a:p>
          <a:p>
            <a:pPr algn="ctr" eaLnBrk="1" hangingPunct="1"/>
            <a:r>
              <a:rPr lang="pt-BR" altLang="pt-BR" sz="1200" b="1">
                <a:ea typeface="Arial" charset="0"/>
                <a:cs typeface="Arial" charset="0"/>
              </a:rPr>
              <a:t>(1800-1891)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Como sincronizar à distância?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513" cy="4525963"/>
          </a:xfrm>
        </p:spPr>
        <p:txBody>
          <a:bodyPr>
            <a:normAutofit fontScale="92500" lnSpcReduction="10000"/>
          </a:bodyPr>
          <a:lstStyle/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/>
              <a:t>Na sincronização dos relógios no sistema “</a:t>
            </a:r>
            <a:r>
              <a:rPr lang="pt-BR" dirty="0" err="1" smtClean="0"/>
              <a:t>relógio-mãe</a:t>
            </a:r>
            <a:r>
              <a:rPr lang="pt-BR" dirty="0" smtClean="0"/>
              <a:t>” não se considerava o tempo da transmissão nos fios;</a:t>
            </a:r>
          </a:p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/>
              <a:t>Para um sincronização de uma cidade, isso é razoável;</a:t>
            </a:r>
          </a:p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/>
              <a:t>Mas, e para sincronizar os relógios em todo um país (como o Império Prussiano)? E os relógios das colônias?</a:t>
            </a:r>
          </a:p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/>
              <a:t>Como levar o “tempo verdadeiro” aos quatro cantos?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5DAFB14-500D-5540-B5AB-A99C2A3FA000}" type="slidenum">
              <a:rPr lang="pt-BR" altLang="pt-BR">
                <a:solidFill>
                  <a:srgbClr val="9B9A98"/>
                </a:solidFill>
              </a:rPr>
              <a:pPr eaLnBrk="1" hangingPunct="1"/>
              <a:t>43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E Einstein?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400" cy="4781550"/>
          </a:xfrm>
        </p:spPr>
        <p:txBody>
          <a:bodyPr>
            <a:normAutofit fontScale="92500" lnSpcReduction="20000"/>
          </a:bodyPr>
          <a:lstStyle/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/>
              <a:t>Albert Einstein (</a:t>
            </a:r>
            <a:r>
              <a:rPr lang="pt-BR" dirty="0" err="1" smtClean="0"/>
              <a:t>Ulm</a:t>
            </a:r>
            <a:r>
              <a:rPr lang="pt-BR" dirty="0" smtClean="0"/>
              <a:t>, 1879 – Princeton, 1955) trabalhou no coração de uma nação com tradição na construção de relógios: Suíça. </a:t>
            </a:r>
          </a:p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/>
              <a:t>Seu pai foi dono de uma empresa de equipamentos eletrotécnicos, alguns deles similares às </a:t>
            </a:r>
            <a:r>
              <a:rPr lang="pt-BR" i="1" dirty="0" smtClean="0"/>
              <a:t>máquinas sincronizadoras de relógios distanciados</a:t>
            </a:r>
            <a:r>
              <a:rPr lang="pt-BR" dirty="0" smtClean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33D7E58-3DF2-3D44-B005-F4E9C57C44BC}" type="slidenum">
              <a:rPr lang="pt-BR" altLang="pt-BR">
                <a:solidFill>
                  <a:srgbClr val="9B9A98"/>
                </a:solidFill>
              </a:rPr>
              <a:pPr eaLnBrk="1" hangingPunct="1"/>
              <a:t>44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5963" y="1557338"/>
            <a:ext cx="2808287" cy="4492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 altLang="pt-BR" sz="2800"/>
              <a:t>Elektrizitätszählern, Mess und Regulirapparaten</a:t>
            </a:r>
          </a:p>
        </p:txBody>
      </p:sp>
      <p:sp>
        <p:nvSpPr>
          <p:cNvPr id="5325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FFB3642-9DD2-A146-A764-5F4048ADEE6C}" type="slidenum">
              <a:rPr lang="pt-BR" altLang="pt-BR">
                <a:solidFill>
                  <a:srgbClr val="9B9A98"/>
                </a:solidFill>
              </a:rPr>
              <a:pPr eaLnBrk="1" hangingPunct="1"/>
              <a:t>45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595" r="22972"/>
          <a:stretch>
            <a:fillRect/>
          </a:stretch>
        </p:blipFill>
        <p:spPr bwMode="auto">
          <a:xfrm>
            <a:off x="2246778" y="1886221"/>
            <a:ext cx="4650444" cy="3847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>
              <a:rot lat="0" lon="0" rev="16200000"/>
            </a:camera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922337"/>
          </a:xfrm>
        </p:spPr>
        <p:txBody>
          <a:bodyPr/>
          <a:lstStyle/>
          <a:p>
            <a:pPr eaLnBrk="1" hangingPunct="1"/>
            <a:r>
              <a:rPr lang="pt-BR" altLang="pt-BR"/>
              <a:t>Einstein e as patentes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0825" y="1412875"/>
            <a:ext cx="8424863" cy="5111750"/>
          </a:xfrm>
        </p:spPr>
        <p:txBody>
          <a:bodyPr>
            <a:normAutofit fontScale="92500"/>
          </a:bodyPr>
          <a:lstStyle/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/>
              <a:t>Durante sua estadia em Berna, houve uma alta no interesse sobre sistemas de cronometragem elétrica (e máquinas de sincronização);</a:t>
            </a:r>
          </a:p>
          <a:p>
            <a:pPr marL="420624" indent="-384048" algn="just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pt-BR" dirty="0" smtClean="0"/>
              <a:t>De 1800 a 1900 houve de três a quatro aplicações do tempo elétrico por ano. A transmissão elétrica do tempo cresceu juntamente com o sistema de telegrafia, relógios coordenados começaram a ter papel cada vez mais presente em locais públicos e privados. Os números são: 1901, </a:t>
            </a:r>
            <a:r>
              <a:rPr lang="pt-BR" i="1" dirty="0" smtClean="0"/>
              <a:t>oito</a:t>
            </a:r>
            <a:r>
              <a:rPr lang="pt-BR" dirty="0" smtClean="0"/>
              <a:t> patentes; 1902, </a:t>
            </a:r>
            <a:r>
              <a:rPr lang="pt-BR" i="1" dirty="0" smtClean="0"/>
              <a:t>dez</a:t>
            </a:r>
            <a:r>
              <a:rPr lang="pt-BR" dirty="0" smtClean="0"/>
              <a:t>; 1903, </a:t>
            </a:r>
            <a:r>
              <a:rPr lang="pt-BR" i="1" dirty="0" smtClean="0"/>
              <a:t>seis</a:t>
            </a:r>
            <a:r>
              <a:rPr lang="pt-BR" dirty="0" smtClean="0"/>
              <a:t>, e então em 1904, </a:t>
            </a:r>
            <a:r>
              <a:rPr lang="pt-BR" i="1" dirty="0" smtClean="0"/>
              <a:t>catorze</a:t>
            </a:r>
            <a:r>
              <a:rPr lang="pt-BR" dirty="0" smtClean="0"/>
              <a:t> patentes;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93607CB-E160-CF4B-8C1D-9D455462D6CD}" type="slidenum">
              <a:rPr lang="pt-BR" altLang="pt-BR">
                <a:solidFill>
                  <a:srgbClr val="9B9A98"/>
                </a:solidFill>
              </a:rPr>
              <a:pPr eaLnBrk="1" hangingPunct="1"/>
              <a:t>46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O suposto “tempo livre” de Einstein</a:t>
            </a:r>
            <a:endParaRPr lang="pt-BR" dirty="0"/>
          </a:p>
        </p:txBody>
      </p:sp>
      <p:sp>
        <p:nvSpPr>
          <p:cNvPr id="5529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ED9180-6C43-D44B-B61A-4144AE8CC35F}" type="slidenum">
              <a:rPr lang="pt-BR" altLang="pt-BR">
                <a:solidFill>
                  <a:srgbClr val="9B9A98"/>
                </a:solidFill>
              </a:rPr>
              <a:pPr eaLnBrk="1" hangingPunct="1"/>
              <a:t>47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6" name="Picture 2" descr="http://photonstopper.files.wordpress.com/2010/02/6a00d09e726a7ebe2b0123f1a6d549860f.jpg"/>
          <p:cNvPicPr>
            <a:picLocks noChangeAspect="1" noChangeArrowheads="1"/>
          </p:cNvPicPr>
          <p:nvPr/>
        </p:nvPicPr>
        <p:blipFill>
          <a:blip r:embed="rId2" cstate="print"/>
          <a:srcRect l="6935" r="9844" b="7273"/>
          <a:stretch>
            <a:fillRect/>
          </a:stretch>
        </p:blipFill>
        <p:spPr bwMode="auto">
          <a:xfrm flipH="1">
            <a:off x="6012160" y="2060848"/>
            <a:ext cx="2592288" cy="367240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o explicativo em elipse 6"/>
          <p:cNvSpPr/>
          <p:nvPr/>
        </p:nvSpPr>
        <p:spPr>
          <a:xfrm>
            <a:off x="539750" y="1628775"/>
            <a:ext cx="4032250" cy="3529013"/>
          </a:xfrm>
          <a:prstGeom prst="wedgeEllipseCallout">
            <a:avLst>
              <a:gd name="adj1" fmla="val 105806"/>
              <a:gd name="adj2" fmla="val 914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bg1"/>
                </a:solidFill>
              </a:rPr>
              <a:t>Trabalhar com a formulação final de patentes tecnológicas foi uma verdadeira benção para mim. Isto me instigou o pensamento múltiplo e também me proveu importante estímulo ao pensamento físico.</a:t>
            </a:r>
          </a:p>
        </p:txBody>
      </p:sp>
      <p:sp>
        <p:nvSpPr>
          <p:cNvPr id="9" name="Texto explicativo em elipse 8"/>
          <p:cNvSpPr/>
          <p:nvPr/>
        </p:nvSpPr>
        <p:spPr>
          <a:xfrm>
            <a:off x="3635375" y="4508500"/>
            <a:ext cx="2520950" cy="1584325"/>
          </a:xfrm>
          <a:prstGeom prst="wedgeEllipseCallout">
            <a:avLst>
              <a:gd name="adj1" fmla="val 80748"/>
              <a:gd name="adj2" fmla="val -914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>
                <a:solidFill>
                  <a:srgbClr val="000000"/>
                </a:solidFill>
              </a:rPr>
              <a:t>A relatividade especial nasceu na rua Kramgasse, 49</a:t>
            </a:r>
            <a:endParaRPr lang="pt-BR" altLang="pt-BR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Caminho de Einstein</a:t>
            </a:r>
          </a:p>
        </p:txBody>
      </p:sp>
      <p:sp>
        <p:nvSpPr>
          <p:cNvPr id="5632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1C27D72-41D1-EC4B-A572-94E897B14396}" type="slidenum">
              <a:rPr lang="pt-BR" altLang="pt-BR">
                <a:solidFill>
                  <a:srgbClr val="9B9A98"/>
                </a:solidFill>
              </a:rPr>
              <a:pPr eaLnBrk="1" hangingPunct="1"/>
              <a:t>48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 descr="H:\DSCN115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5113" y="1557338"/>
            <a:ext cx="6073775" cy="455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Caminho de Einstein</a:t>
            </a:r>
          </a:p>
        </p:txBody>
      </p:sp>
      <p:sp>
        <p:nvSpPr>
          <p:cNvPr id="5734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74EAB48-4AB0-3144-89C6-A91D0E0E547D}" type="slidenum">
              <a:rPr lang="pt-BR" altLang="pt-BR">
                <a:solidFill>
                  <a:srgbClr val="9B9A98"/>
                </a:solidFill>
              </a:rPr>
              <a:pPr eaLnBrk="1" hangingPunct="1"/>
              <a:t>49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628775"/>
            <a:ext cx="7178675" cy="446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A Visão de Mundo Newtoniana</a:t>
            </a:r>
            <a:endParaRPr lang="pt-BR" dirty="0"/>
          </a:p>
        </p:txBody>
      </p:sp>
      <p:sp>
        <p:nvSpPr>
          <p:cNvPr id="18435" name="Espaço Reservado para Conteúdo 2"/>
          <p:cNvSpPr>
            <a:spLocks noGrp="1"/>
          </p:cNvSpPr>
          <p:nvPr>
            <p:ph idx="1"/>
          </p:nvPr>
        </p:nvSpPr>
        <p:spPr>
          <a:xfrm>
            <a:off x="35496" y="1556792"/>
            <a:ext cx="7632525" cy="4564931"/>
          </a:xfrm>
        </p:spPr>
        <p:txBody>
          <a:bodyPr/>
          <a:lstStyle/>
          <a:p>
            <a:pPr algn="just" eaLnBrk="1" hangingPunct="1"/>
            <a:r>
              <a:rPr lang="pt-BR" altLang="pt-BR" b="1" dirty="0"/>
              <a:t>O Espaço Absoluto:</a:t>
            </a:r>
          </a:p>
          <a:p>
            <a:pPr algn="just" eaLnBrk="1" hangingPunct="1"/>
            <a:r>
              <a:rPr lang="pt-BR" altLang="pt-BR" dirty="0" smtClean="0"/>
              <a:t>“O </a:t>
            </a:r>
            <a:r>
              <a:rPr lang="pt-BR" altLang="pt-BR" dirty="0"/>
              <a:t>espaço absoluto, em sua própria natureza, sem relação com nada externo, permanece sempre similar e imóvel. Os espaços absoluto e relativo são iguais em forma e magnitude, mas eles não se mantêm sempre numericamente iguais</a:t>
            </a:r>
            <a:r>
              <a:rPr lang="pt-BR" altLang="pt-BR" dirty="0" smtClean="0"/>
              <a:t>.” </a:t>
            </a:r>
            <a:r>
              <a:rPr lang="pt-BR" altLang="pt-BR" dirty="0"/>
              <a:t>[Isaac Newton, Principia </a:t>
            </a:r>
            <a:r>
              <a:rPr lang="pt-BR" altLang="pt-BR" dirty="0" err="1"/>
              <a:t>Mathematica</a:t>
            </a:r>
            <a:r>
              <a:rPr lang="pt-BR" altLang="pt-BR" dirty="0"/>
              <a:t> (1687)]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Caminho de Einstein</a:t>
            </a:r>
          </a:p>
        </p:txBody>
      </p:sp>
      <p:sp>
        <p:nvSpPr>
          <p:cNvPr id="5837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406AE56-8098-0F41-88D2-666EF166274C}" type="slidenum">
              <a:rPr lang="pt-BR" altLang="pt-BR">
                <a:solidFill>
                  <a:srgbClr val="9B9A98"/>
                </a:solidFill>
              </a:rPr>
              <a:pPr eaLnBrk="1" hangingPunct="1"/>
              <a:t>50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 l="952" t="6755" r="1933" b="15280"/>
          <a:stretch>
            <a:fillRect/>
          </a:stretch>
        </p:blipFill>
        <p:spPr bwMode="auto">
          <a:xfrm>
            <a:off x="1042988" y="1611313"/>
            <a:ext cx="7058025" cy="4481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Caminho de Einstein</a:t>
            </a:r>
          </a:p>
        </p:txBody>
      </p:sp>
      <p:sp>
        <p:nvSpPr>
          <p:cNvPr id="59395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3D82F0-FB05-F64A-906B-CFB2EEE709FF}" type="slidenum">
              <a:rPr lang="pt-BR" altLang="pt-BR">
                <a:solidFill>
                  <a:srgbClr val="9B9A98"/>
                </a:solidFill>
              </a:rPr>
              <a:pPr eaLnBrk="1" hangingPunct="1"/>
              <a:t>51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6" name="Picture 2" descr="H:\DSCN114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5575" y="1341438"/>
            <a:ext cx="3752850" cy="5002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Caminho de Einstein</a:t>
            </a:r>
          </a:p>
        </p:txBody>
      </p:sp>
      <p:sp>
        <p:nvSpPr>
          <p:cNvPr id="60419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F6444A8-863E-A54C-A7FB-F08AFEB209C7}" type="slidenum">
              <a:rPr lang="pt-BR" altLang="pt-BR">
                <a:solidFill>
                  <a:srgbClr val="9B9A98"/>
                </a:solidFill>
              </a:rPr>
              <a:pPr eaLnBrk="1" hangingPunct="1"/>
              <a:t>52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8" name="Picture 2" descr="H:\DSCN113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8588" y="1376363"/>
            <a:ext cx="3806825" cy="507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Caminho de Einstein</a:t>
            </a:r>
          </a:p>
        </p:txBody>
      </p:sp>
      <p:sp>
        <p:nvSpPr>
          <p:cNvPr id="614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9D8A246-8145-504B-8CE1-8C6D1E8ADC57}" type="slidenum">
              <a:rPr lang="pt-BR" altLang="pt-BR">
                <a:solidFill>
                  <a:srgbClr val="9B9A98"/>
                </a:solidFill>
              </a:rPr>
              <a:pPr eaLnBrk="1" hangingPunct="1"/>
              <a:t>53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 descr="H:\P106067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5438" y="1628775"/>
            <a:ext cx="5953125" cy="446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Caminho de Einstein</a:t>
            </a:r>
          </a:p>
        </p:txBody>
      </p:sp>
      <p:sp>
        <p:nvSpPr>
          <p:cNvPr id="62467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0020D2D-DE1B-1B4E-9AEA-18C5CFB03610}" type="slidenum">
              <a:rPr lang="pt-BR" altLang="pt-BR">
                <a:solidFill>
                  <a:srgbClr val="9B9A98"/>
                </a:solidFill>
              </a:rPr>
              <a:pPr eaLnBrk="1" hangingPunct="1"/>
              <a:t>54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 descr="H:\P106067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84325" y="1628775"/>
            <a:ext cx="5975350" cy="448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Berna por volta de 1900</a:t>
            </a:r>
          </a:p>
        </p:txBody>
      </p:sp>
      <p:sp>
        <p:nvSpPr>
          <p:cNvPr id="63491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pt-BR" alt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9EDBA82-EE8E-E74F-98BB-D4C98E5D320E}" type="slidenum">
              <a:rPr lang="pt-BR" altLang="pt-BR">
                <a:solidFill>
                  <a:srgbClr val="9B9A98"/>
                </a:solidFill>
              </a:rPr>
              <a:pPr eaLnBrk="1" hangingPunct="1"/>
              <a:t>55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1688" y="1484313"/>
            <a:ext cx="7540625" cy="4691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0113" y="620713"/>
            <a:ext cx="6891337" cy="14255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Brevíssima história cultural da relatividade...</a:t>
            </a:r>
            <a:endParaRPr lang="pt-BR" dirty="0"/>
          </a:p>
        </p:txBody>
      </p:sp>
      <p:sp>
        <p:nvSpPr>
          <p:cNvPr id="64515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3068638"/>
            <a:ext cx="7467600" cy="3057525"/>
          </a:xfrm>
        </p:spPr>
        <p:txBody>
          <a:bodyPr/>
          <a:lstStyle/>
          <a:p>
            <a:pPr eaLnBrk="1" hangingPunct="1"/>
            <a:r>
              <a:rPr lang="pt-BR" altLang="pt-BR" dirty="0"/>
              <a:t>A obra de Einstein influenciou, entre outras coisas, a pintura e a literatura.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81741AA-746D-CD4B-814D-4350C9CB9664}" type="slidenum">
              <a:rPr lang="pt-BR" altLang="pt-BR">
                <a:solidFill>
                  <a:srgbClr val="9B9A98"/>
                </a:solidFill>
              </a:rPr>
              <a:pPr eaLnBrk="1" hangingPunct="1"/>
              <a:t>56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ítulo 1"/>
          <p:cNvSpPr>
            <a:spLocks noGrp="1"/>
          </p:cNvSpPr>
          <p:nvPr>
            <p:ph type="title"/>
          </p:nvPr>
        </p:nvSpPr>
        <p:spPr>
          <a:xfrm>
            <a:off x="457200" y="1628775"/>
            <a:ext cx="3609975" cy="3816350"/>
          </a:xfrm>
        </p:spPr>
        <p:txBody>
          <a:bodyPr/>
          <a:lstStyle/>
          <a:p>
            <a:pPr eaLnBrk="1" hangingPunct="1"/>
            <a:r>
              <a:rPr lang="pt-BR" altLang="pt-BR" sz="3200"/>
              <a:t>Picasso – A Mulher Chorando (1937)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944E9F7-97E7-314C-9941-8E2A4B903449}" type="slidenum">
              <a:rPr lang="pt-BR" altLang="pt-BR">
                <a:solidFill>
                  <a:srgbClr val="9B9A98"/>
                </a:solidFill>
              </a:rPr>
              <a:pPr eaLnBrk="1" hangingPunct="1"/>
              <a:t>57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66564" name="Picture 2" descr="http://t1.gstatic.com/images?q=tbn:ANd9GcTx7UXk1WaUKD5aV_IUUxAJcqSauVDo5eRlQMfaDV2TX0DOGLjt6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196975"/>
            <a:ext cx="4248150" cy="516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ítulo 1"/>
          <p:cNvSpPr>
            <a:spLocks noGrp="1"/>
          </p:cNvSpPr>
          <p:nvPr>
            <p:ph type="title"/>
          </p:nvPr>
        </p:nvSpPr>
        <p:spPr>
          <a:xfrm>
            <a:off x="457200" y="620713"/>
            <a:ext cx="8362950" cy="1655762"/>
          </a:xfrm>
        </p:spPr>
        <p:txBody>
          <a:bodyPr/>
          <a:lstStyle/>
          <a:p>
            <a:pPr algn="ctr" eaLnBrk="1" hangingPunct="1"/>
            <a:r>
              <a:rPr lang="pt-BR" altLang="pt-BR" sz="3200"/>
              <a:t>Picasso – Guernica (1937)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33A4AA2-3B4D-E841-BC12-EBC777D5CB4E}" type="slidenum">
              <a:rPr lang="pt-BR" altLang="pt-BR">
                <a:solidFill>
                  <a:srgbClr val="9B9A98"/>
                </a:solidFill>
              </a:rPr>
              <a:pPr eaLnBrk="1" hangingPunct="1"/>
              <a:t>58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67588" name="Picture 2" descr="http://veja.abril.com.br/blog/meus-livros/files/2013/07/guernic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854710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35847B7-CE9C-944C-93B4-BB549861704D}" type="slidenum">
              <a:rPr lang="pt-BR" altLang="pt-BR">
                <a:solidFill>
                  <a:srgbClr val="9B9A98"/>
                </a:solidFill>
              </a:rPr>
              <a:pPr eaLnBrk="1" hangingPunct="1"/>
              <a:t>59</a:t>
            </a:fld>
            <a:endParaRPr lang="pt-BR" altLang="pt-BR">
              <a:solidFill>
                <a:srgbClr val="9B9A98"/>
              </a:solidFill>
            </a:endParaRPr>
          </a:p>
        </p:txBody>
      </p:sp>
      <p:pic>
        <p:nvPicPr>
          <p:cNvPr id="16387" name="Picture 2" descr="http://ecx.images-amazon.com/images/I/315QM666G2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88913"/>
            <a:ext cx="31337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4" descr="data:image/jpeg;base64,/9j/4AAQSkZJRgABAQAAAQABAAD/2wCEAAkGBxQTEhUUEhMWFhQXGB4bFxcYGCAZHBwdGx4cIB0eHx0gHCggGhslHBwdITEhJiorLi4uGx8zODMsNygtLisBCgoKDg0OGhAQGywkHyYsNCwsLCw0NCwsLCwsNCwsLCwsLCwsLC8vLCwsLCwsLCwsLCwsLCwsLCwsLCwsLCwsLP/AABEIARcAtQMBIgACEQEDEQH/xAAcAAACAwEBAQEAAAAAAAAAAAAEBQADBgIHAQj/xABIEAACAQIEBAQCBAwEAwgDAAABAhEDIQAEEjEFIkFRBhNhcTKBF0KRoQcUI1JTVJOxwdHi8GJy4fE0krIVJDNDc6LS0xZjgv/EABkBAAMBAQEAAAAAAAAAAAAAAAACAwEEBf/EACwRAAICAQQCAQQCAQUBAAAAAAABAhEhAxITMUFRBBQiQmEycYGhseHw8SP/2gAMAwEAAhEDEQA/APJMTExMOYTExzUMAn0xpfwhZLK0My1LJggU9SvJduYG12Jm35tsAGcxMPON8No08/5Aby6GqgGcnVoFSnSao0nsWY/LB/jXgSZdabJSFDVUqIENVqjuq/DUMrp0kQdSEqdQECDgAymJjWZLw5TfKLmSp8sZTMM767DMJUdaSm9iV8uE+tM3vjv8H3A8tmfxj8ZBbQKflhXKMS3mkhbgGodAChuWYHXBYGQxMO/BvDKdev8A94gUadNqlWX8oGBCrrJGgtUZRPvjrN8HWjxH8WYNVpCsoHlkaqlJyChUm2pqbC+0nAAixMOPFnDly+aemihV0oyqC8qGUGGD86Pe6NdSYx88I5BK+doUaoLU3YhgCVJhWIEi4uBgAUYmHPivh60HphKZpO9IPUy5qeYaT6nAXVvzIqvpNxrv0w5454foU8vUdKbKiJSahmzV1LmXcprQU9hAZ25br5XNM4LAxuJiY0dThFP/ALMXMrTIqCpD1HLAOGZwopD4GgKNQMOpBN1IwAZzExrfDXhinXydao7AZh9YyimoFLGiut4Qnn1SKfob4n4OOB0M5VqrmFLKqIV0syxqqopPL2ViZNhubA4AMliY0PgnhVKvnPJrAugSqYVjzFEYrBQgtJA23xOEcMpPxNcvUUiiazqVllIVQ0CZ1DYdZwAZ7Ew48W5GlRzTpQBFPShU6tStqRWLI27UySSpN43vhPgAmJiYmADs0zMQZ7Rjs5V/zG+zF1SkV3mO+D6lCpRFNmZXV1DQpkx2J6HGbknUhtjlG4ijyG/NP2YuocNqsQqUnJ2ACk/dGGeVzq/Xm1z/AH1w/wAlmsqyiarK09o+2MdENPTl+Rzak9WH4mSo8DzDfDl6p9kJ/hiqrwmrT+Kg6e6EfwxuaGfo03la7T6T++cOE46j1BqqIR1Vl3jub4t9NpvqRB/J1V3H/c8tHDKp5vKa250m2LE4NXewoVGsT8BNoknbaB92PWOI5XLAw5y7FhJK2ufUR+7C6gMvQcHUdJNxrtp33ItbbGL4sWrvAP5ck625PN24RX3NGp/yH+WKGyjiQUI72x6vX41SiEQDUOUEbhh6iNjvjNV8uKpOkQO83xr+LH8WZH5cvyVGMGVYD4CB7Y6OUc/UYz6Y1tfhjBOUNqk6RaIAlrz8XwwAOuE9TVcGVHUDqRMfvxJ6NFlrticZdh9Uge2OnybKboQSAdrwRI+0QcW1VM9cEJUZjMsWEXN9rD7LDE9mSnI6Avxd/wA1vsxy2WIN0IPtfD7I5irqDKogG4EAEWEEbdQJ/lj7Tp6uYgEE/MYdaUX0xHrNdoSDIVD/AOUxn/CcfW4dUO9JjH+E40bMbhWtO37vmMcJRfVPMJ3t9uKfTon9S/0Il4VWbai7f/wT/DHWc4LXpHTVoVEMbMhFuliMbzhuaqU/iVmtykKN+hJjbDGnm6eZJWujSbFrE2gDraMP9IvDJv5sl4PKBQI+qfsxHpkbgj3GPRa3hKm9QilXWRcgjp3sP4YX5zwvW02CPG8MJ9iN8I/isovmRZh5xMOM7werTayOoO0j+VsTHO9Oa8F1rRfkdJlAQbCDhRxEwAI5RO3Tt9+D6Vdgh1AxZgdpBta4kT1vgNK6s5kSD93zxecY6rwxI6j0opULjQMTY32m/vbpj6lLTupP3fuxpqvD6DunkyJXmv8AWwTmOBxp0gm1zNsJD4spJPoeXylFtdmQSkYmR6LNzPttHri+hI3B/v8A0xpq3BlAUlQDN4/fhbXWnr8tTLxJGB6GzsZajmsdArZmwgwVFrySZ6dsfcvUbrg0ZVYvEgjA+dr0lgD4jhq2u7E2tqmg6mF1gqDBG5N9r/KZwZTyUDUxiT6g+46R0nGQbiPZh9uLX4ySwh+WBufQT984dfJisHPL48je5ZQqtB8w9IHMbTGxuOvsffCbiTsp1OqhWTWCYveALTDGDYxscJaHHiG5akX+KdvXuMW5niIckPBPvuRYHFJa+6lFk1obbckfafE1BlqdNvtn7v7tiutm6TXFLST2J/djj8kRsB+/BuTyFJhdryIuIi8j3mPvwJTfoG4LIqLmeVmB6Rb32x9yjOGABMbx7YcVMgizBBvddVvQ/KdsV5eoKWYFSlEIZVX0tIB2YRB+zCS05RyMtSMlR1UcAawlgYLifiIJA2EA/wAMEUeJsnwBSYFiJ3Hf+/uwozJd6juJOosxCi3cx2An5YGGbvyvH9++COq0D0k0bHLcdrALI1LBAGkGO/qL9cV5nitZaultRIPMoAkHqtuxwkp5krTkzDkwZGkkRq98DHiDkGDzW0ke/SPScU5WvInFH0bbJ59kdWdQ6SNSGPeNuwwXm/E1N6jEItNSbL1gDp0x59kuIlGGrp36z1g2+7Feaq63s0DvI99+8YOZXuDgv7T0epmUhdFfSIFihG9+nX1tiYwCcVCkjmPqGAPzlTiYf6qK9k/pJAmbybCBzrpEQ0n7Adh6Y+8Gep+M0Fj/AM1CbdNYn7seq8NNPMUHZq6fkxMMBqJPzj7BhWvBabVUqUidQdSxA9RPsDtiPB3sfRaGvTjvXZqOJVxSpVKmkHQjNG06QTE9Mef/AEoN+qr+1P8A8MbnxH/wmY/9F/8ApOPBRiGpJro9zWm4tUeg/Se36ov7U/8Awx8+k5v1Rf2n9GPP8TE+SRDln7PQPpOb9UX9p/RifSaf1RP2n9GPP8aT8H3hxOIZwZeo7opps+pImVi1wRF8HJI3mn7Hf0mn9UT9p/RifSaf1RP2n9GPtHwXk6mcy2WpVM8vnO6u1agKcBKbtyErDGVA62OCeH/gyStls09Ou/n0sxXo0aZ06ahokwDadTKp2tjORhyz9gv0mn9UT9p/RifSaf1RP2n9GOuF/g5WueGAV2U5ylUq1dQB0eX5dkFpJ19ZiJ6QQeKcE4bRzC0qlTiFIcwqebRVXtAQoNN1Yzf0GDkkHLP2G/Saf1RP2n9GJ9JzfqiftP6MG8T/AAe5KnxDL5Bc1mTWqmWlUgU/LqMCDpjVqQCD0JwFxLwXk0zFLL06me1vmloM1WiEpwSQxR9MMbSO4k4OSQcs/ZPpOb9UT9p/RifSc36on7T+jDLh/wCCulVfPUxmaitl6vlUSwWGY01Zddvzmi0W9cZLi3hgUOHZbNszitVrVKVSk0QnltUW1pnkvJ74OR+w5Z+x39Jzfqi/tP6MfPpNP6on7T+jGAxMbvkZyz9noH0mt+qJ+0/oxPpOb9UT9p/Rjz/Ewb5Byz9np3AfHpzGYpUTllUVGI1a5ixO2gTtgP8ACTH4wizANJSYE7NUvEgTv9uMz4I/4/Lf5z/0NjZ/hARfOU6rmmAV6xqcz7TikW5I3Uk5aTb9nnuYeTOkKOgXa3uSfv64mGtLJoZJXVYfXFON+4Or5YmEeDjsUHNMmxbuCbfdMROHXAOO1jXoqXMGog3ixYAg9xGFCrNtcgqCYHUdIMbEkTgzhNEjM0B/+2nf01rheWSeGUjoJ02j2DxH/wAJmP8A0X/6TjwUY/QPFcsatGrTBALoygnYFgRfHm/0Y1/09H7G/limpFvo7teEpNUYbExufoyr/p6P2N/LE+jKv+no/Y38sJskQ4p+jDY1X4M+P0cjnhXzBYUxTdeVdRltMWHtg/6Mq/6ej9jfyxPoyr/p6P2N/LGbJBxT9DLL+LMrTz2VzJz+dzKUqjllrUzCK9J1lRMk6iojtgev47p08ufxcv568TqZtAVIBpsXsT0LK2kjeCcC/RjmP09H7G/lj79GOY/TUvsb+WDjfoOKfoa+L/FfD85XyXl1szl6dAVyalNCr03qGmV0xciQwOnp74X/AIQvF9DNZfK5elVq5lqLl3zNWmKbNMjSAAD1EmPqruZIq+jHMfpqX2N/LE+jHMfpqX2N/LBxsOKfoP4n41yr8dy+fUv+L00CsdB1SEqiy7m7jHXFPFeUfNUswM/naypm1reRUpny0XUSdN91VioHbC76Mcx+mpfY38sT6Mcx+mpfY38sHGw4p+g/jHjqg1PiPkM4q181Rr5clCB+S8kyfzSChscVfhI8Z5XPZTLpQVkqLVNWqhWFDOra4Ozc7E+szgX6Mcx+mpfY38sfPoyr/p6P2N/LBxv0HFP0YbExufoyr/p6P2N/LE+jKv8Ap6P2N/LG7JBxT9GGxMbn6Mq/6ej9jfyxPoyr/p6P2N/LBskHFP0IvBH/AB+W/wA5/wChsan8I+r8ZSNvJH26nxb4e8A1svmaVZqtMqjEkDVJ5SLSPXA34Sa8ZtB08lf+uphsxjkd6b42n7M+tMgCcfMDVc0VMMII6G2+JjeSJzrT9MrppocSgIDTAkiO28x7mfXDDggdsxSAS3nIYgnSA4Nj0GBuEU6tUyFLzcwNp/1OPQfDmVCf+EC9WOdYmwvabg2xBpXaOjQ05NfcbDExjB4sq+Y6aaciY5SLDqefCOv+EHNK5XTQsY+Bv/sx08iqzplqRXZ6fiYxfAfFGYrEahSj/CrfP65xdxTxVUVgtJUMmJYGD7HUBjdyqxeaJrsTGc4JxitXQsTRBFgADJPS2r4fX1GF/EvEmbovpZKVuoUkH2OvA5JG8sR/4p/4PMXj8k9+3KcIOHCoqL5j6qoXO6mH5wcTHpO2Bk8T5uoCvk0jO4KmIPca/fF48TuhAqpSU3MhTF41dbSd+8YVyXYYk7O9CLUyIolfLvqgzzeZT1QZ31zI6XGCuEAKMtZVmtWNjuStS5/xf6YGqcWcIvk06HL8PJYdbQwi98J8r4mrlytSjlgFOoDySOaRcc5AaLz6YR6kYmuDi1ZquJUGbPZcqPgQszTELJBG8mSRYdsIfDVINl8prUSMypE81zQ1Ez3Lc/v64LzvjAUwWimWNl3tfYmbj7MKx4ozKhSKWWVNR0whO1tQh42tI7HA9WFhOO15Nb4cyxTz5bV+WYC0QBcdbm++HOPP/wD8rzYTWtKlpmWPltBP/PvgZfHmaItTpd/hY2/58ateHgNyij0nEx5hU/CHmbaUo/NG/wDs+/FlTx9mgAQtDt8Lb/tMNyxF5onpeJjyxvwg51SQyUP+Rv3+ZBxbT/CFmfrJR2myt/8APBzRN5Ynp2PL/wAKCn8bQ9PJX/rqb4uX8IOYJslK5gDSxJ/9+/ywj8S8ZbMvqqAKQNIAkWDMRqF+bmxPU1FJUhNSaccC3J5YPNmsfqiR+/H3HeZo06YQpm0BdZZeaVPYxiY52mc6kn/4anwvxWjQp+UpB1iHImJW4K7GJ9MfMrxOrQL1aRaQSSR0DWvjG8HJtJAAi/7sN83nHVJRz5bgLUA6/wA8Om6x2dSncaJV4l5pLs+l15rqZqXk6iN4G04XNmJqazYnZh0i0x1t0xSygEkE/wCG0SD37W98DUUlruFAPWb/ACE4z9HNNyN94dzP5J2TT8RWANLRaGjYT2B74VZhW3ae1zMXP++KvDOahwo3mbi0Dp87z8sOuM0pJfRqC3gcpM3Mbx/pi3JcEvRSMFKLYHwjMvTqBqZOoXXrtf8Av3xvUp+YqmrTUHbSwEj1NpFuuPOOFZ8qQ4JGmYvt3j/TDmt4pLgaQQumDzXJAu06epvGNauCzkXbSs0+ZNPKJrRNTbkAGLEbnePb7t8edeIuIGqVBJAuY+rJNzY3tHTGq4b4gHKmYA0sBzGD6XHuPfAPingSB3q5d0qU0MjsSfQxAnpiU39ttjrdJMR8A4mU5WcaeimZHtb0GNJncugK1UaWVdVl67xft3vjEZTLGobETN+95v2xrhmRSSmtSCSCCCbGxgk9MKlcafRXQ1MU/wDBneJZtKguTr1S1hF+w779umAlzpUCBtb+XzwTw/Iqzgu2inqgsRIHYH36T2OBs9VCmotKpNNot397bj0wirpE5SlL7pGgyfisrlHyxVSGvqi422ncjCCgWmxJtcD1G1vTAdBwQABJJ337i3bph1wjiByrkjTquDqkqwAO1pBkW7zfE46S09zgsvP9s2U92GLKyQ3KSRAv8r/fixAo6GIE36zvvjpqsvBUGdwD87HbFqaeZBpZjs8kR8JMyNheD3ncRi8mc0cHObqF0/ybyINyPn2+WBsuQzEAEKfqg3PZRvJmN8WPXLltR5zvO7H3/sY+5c6Q4kBiLArqkEGwsYPWfbGUNuQJTTtsN8Ss/wDcYKydMH4jpE3tN/XtPQDeMA1qbaBIgltIt6T33+VrYAkwCqp+sfUDffrvacTF340UJU0qRvsRqiwmDPXEwUTsaBQxZ1AVAQdJMwCbAAmXj+F8dV6o1KqkMidNg3U9AYPrcY54fly5FwF6t/YwZmsuoXpYWjAkXTwBsjOGcLyrvGygm38sUrTEyf79sdJvB6A/364tyrBWBZSQdunpI6GD0MjGCHeXjXy6upBjmET0mO042vA83TrKyNUIi1xv2tP+2MdQyNS7IGAEjVOn5e5HScNuG8HqldcER29Lx2nDx3eB4TcC7O8EKkmnJEE6Z2JsSB7/AMMLUBVSAokxJPT29+uNPlM2TlmfZm6Hfe/rizilLLKtF6b6iw/KCNtp3Nr2wmpqRjOMaefRR6e65IR8PVS4Yny9IEsoMxcGel5vjh+G1KjFKd0mzTpBsCJmx2Pa/XGzo5nh4osxSaltF5HrPYTOFPEvEjVCNKimNtSiPmRFwPbFVpK7d0JaSpgWTpjLagxDn7IMgtA23EdsA8T4hTrl3JVOgX1joADAOw+/BmVby6hf/wAY6iqhlCiCBBuSept2w2zPhmhSppWZVZqslUBnREESBu2/2m1sK5XhLA0YuSoQZvhQqUlaijUkKgktMMw39wAZt39cY2kv5QgqHs0AnTeDDfLeMbrO8TqViKNMPTpgABmH1YFwDAuO29sYfM0/LqTIJvqMbTawF4He0Ykkliw1qw0UU6cMEYgAEywuNvSx/wBcFVM3qIRRpnYDck2NwATNrbfbjnzENNIWKgnXF9VxB35bTYemDM2isodNcIihSR2jVEDoxuZ64skcTk2zvJlFqflVfygSIBvPaRYnHzh7UyTrZlUXEG24mRvt2BvGKKh12UF2YSTEQTvYbna/3YIq8KZCihh+UF7EaZ3Bn+zgWGM8rBZxABUQhQpIkGZkbTE22P24FqZp206mJAHLB+G0fI2E/vxEUqoJIM/CCdoN/afn1xW1QJGi7dFADC0zN5EDpBnDTkmZCMl2G5DJvUBCB7kAkG03iR1M7H3wDmKRUyzEsrCADB36evr6+gwZw7MNJ6FryDH3Yr4wpdiZEkc1h02jsbYlRRtNYEmYuZvJJJm+JhrSo+ZaEOkASwP3RHbf2xMbQljDh5ZtMvy2F7wALAf3GPmaJJ2JQTYETa0neL9+474EyVUjmUAwPrR/Hr9+PtaraGMiWspsCQL9iCQNvzcKWR15ogSDubbLHQRG4J6zj6qEMp+ANcEyRpNjtcjfbHEgiAsdZv16e20E/wAcF0KTVmSmiABbah1vckk7/dgrwD7HHhvidalXIADGpMxtz9iOhmPnjbVKwplhUamFUWC3BJANvSD7GMJc9n8llsuiLS01FB1Nq+I9P7/3xis5xx8wOclaQnTEmWvE+9/bFYyqFS7KakFHF5NtkeK06ubRVEK4IsRGxmYFhN49MUeJMtTpuKQaQRMgECZvMx9UTbuMZvwjnQldPMGkAzMz9U+nXffph1xysamaKoq1PMgAfZttE+4xu9tWInij7w7JnzRQpslQE2ZZvqixnse2Nb4m4RTojLKKelyBrOrUp2/19L4x9HzMuQGABYStwTeVI2J7/Z7Y0PFOO0Wp0gqtTrKkOS1rbSImdr264ddpj6aqNP8A1B85lKCK2kutWdQBkFl6AMPXqO2BaPAq+YTVV16LeWsj4Q03G7E4HbiCAMrbhZpmZAkTHUggmwnfeMff+38zSKpUUaQdjpUytrliAbNtIkx2xLYottu/0ZuoWcc4hE5XLydAMSSAIFxfYz072xidRY85i8X3vvsJMDGpytEZjMp5jqGYmbm0Enm6KCuwBI2uMA8VylJKtRRLAHl0cq+8G5jp0OJ3kybcsg1Lhqx5lN1LAXUTeYsO5Mm3ZDj7XfUiIFA0yC0yTeetli/vjjSqyInm73gdLGBPe/p1wYcsw59OhAQYLAgy2wi5uNr/AAmTbDNkow9jnKcWpUqdNaVOWJAYxG9hJ64t8TNHlOyqY3GwMiTfvN56YU5Oh+WBsApFhPSZmdpIJ+eGvHeYaVGq2oTf5byOm3Scb2jq/BiM1arKEZWPlqxUAQQNyfaJwHmYqOWgLJsOnTc/eThnkOHPWgQV0qVkAktvvJj09uhwxz3BFpUpZg2npAuTuQR8t598ITWnKSbSwccR4XUyi03ZQNRDIZBsI7H+OAmzgEOAjEL9a9zPQ2LgmQL2E98BV8/Ub6xgAhV1EhVj4RJ7Y+ZMSQocw4ipCkwJJO1yBAaR39MZDcv5d/oSSVUiZDL+ZqkxEfndZ/NGJgY8Q8sny3ZQdwrEfxv7+pxMOLSK8tTcAkpYqrTe/TUOhEn78EVgDBUECBP+aBP34LyvCGsxrCoXAJ0EncAlWJghhsRcWsThhlOGaFD1fgkx0mIn0PT7sEYtj3gnhzw8cxr1agFUvMFiY6R03mTtGDeL8SGWRFpIA1yrrZiRYyd5DAiOkWwt4lxh1kUCQsczKYsRJuOwmR6HCrKaJVqxOljJKkE6bzv1kdY9sFqL+0N2K8lOczNauHYqSJUsApgGIB+yftOJSzJqAIVQIECgEmAQPjEfWJJPa+CeJZrVqZSQJjlIS0Qth/hkfPe+KXZVCuumWuALQdQtEQLdB/phBWFDLsyzzOQABHMNjbfoIt0vthhQplZU0WUg6jNiARYbC214A+3FGYzq+WtPQFidTK06mOxY7GPTFoz1RpZ0FTdZ1GdSqYuCSQBfttfGJsbCC2NSPMNSTeBN5ABj5n78XZjMOdRqK7ViTK6A+mACfUCSdsViqlMgOGOpZBIBA1cqlgDKgNexOwtOAuMZwl2auwRgkUwCZ3gSwWLXnVpPtjTbovWvoaC4iAQymecXhvRYNhe4nHXFa9A+Xop1AWT8oTEvNgyyCFmP3xgXiWXTS1RSpXSp/MU6QA2lojVrOwPXrvjjg2Xqh0LhEDCzMJEBWlrzaDMjrFuytdP0F+DrheWT8p5hCfkyQSRq0yARp3DFdjbfqMX8dyKrUsT5aKF5zzEgbCLm1wTaBjRnw5l/ORKdUOrJ8SwwbSsEt2Nwd43tthVmclq1E10K6oDtzWFlk7QLd5kdjhY6ilTQyjgC4tl8s1aotDlpinqVjLamAB3nYmf9MLKSjVDlrC2kyRYkAe5t8ycN+FcJYpUZmYEAhRHRr+wUnp64ZcC4aatSktQhTAQPp0xHqbGxjcdMNDqlnwPxuzPilyPpGgWIBPbqT3J7YO4NxjRURq6alAgAWv0nv0+04fcSq0ssQrqRdT8Im2/W8SY3wuzHBEelVrNWAQGaXKAWsexkXi38sUfTRRw2NbWNOI+MzU1UxRpKYtCQ0rJMD6s37Tp9cYrPZ+pUlnYkH169JH34+Vuby78u0tAtuethM3Jn2x9zuVioRTGoG4AgmLk8oJKi3ew64xPwRm2/IM9DkDENf4SAIJJMgnc7WxxTLhtixNgD6jt1sfsjHAYqQextPp/DF2YqMQWg6qkloAAgXsB0sD0iIwyIy6OK/CahdvLC73EgRO27fxNovfEwLpn+4xMZTM3QL6OfakpDAq35pWCLdZuD74n4xWrKVljA1AE9IM7nsJt2wNXrIW2EkkzJIHYXkn7caDwnSyxea0+XpAOoj4iOwO3Y74xulYLLozVzoUTEKSNh++/v74JpZUJUi9QbaVsZiSOth39MOeK5BFqVHpSVm4ZY0rNp67kdMIUeo5cU4iLiw2OwJvMmMAPDCqFcFtVRVIJA0ryyBvp6bde8Y6ytJ/LgT5ZbaATPS8T9m98C5JFj4uYkgIZJX1sI+fp0w5q+JqX4saC0gJctMS0dOaw73A6C2Fk2qpWNFRfborWvDKLmsdtOmfrSGDfW6bj2xTns21NlqFgGYgsEN1BgiCGNipgX7jAbu9YSqBgiy0CNMSbmb9/lHTEp0yFBLBlQDSLH4hZSNVlk36j7sNQtsf8AAsrWP5R6elNJRXcABdQgQLEwG2FyfXC7MCkaripIsQoQQuqDB7gbWiTOGFTLV6dJEd2oI/OmojSpAliQAWCxt1G5wPk3VmRWB0CdEqarg/WYiQIY9psOnVbH/R0lNXp06OtQqhtbzrQamiRPwmQDbeWv0LXNZyoCwKy1IKo1I0skEEqT8BIv8utxiqrwairMKGqq4AZx8FK31WQASSQeWbRv0LN8rWzD6aZWkdpWRdALeg5yRE/xwrkuxlF9AvB8uEqQoqICTLNUGkKpAf6sHmiQPUbY+0dFevoQqbESwCq7T8YixqAmPQA98FcF4ZWqVlU0yfKmbi45wTpIhyZC67bC2HmXaipRa1EU2groWC4IMAELsf54V9p1gtpxt0U8VoZhNS10lQEBqK1tQEkGBDWIt0JxXwviQVWpvzLN9FyCSIBtbbf1GLvEeYzGVRGSmxpVPgRwCdSxzFRZROozFxYnrj7wjIZXP1GNV/JqACBqCKxBOnTG4A9d/bFWoqO1e7KbtrE/jzh9M1ELl15BJgMARO+mxJEX7m+Mzlc3UFPSWUq3QQzTHoZUXHvjS5rN1MrVNIzVAlSpQqQAbST8QIAtbf5Ysp5pVVC2XQtXHIJvAsNoAAMR7dcCd/5FnGMpXZnsrwqozK0DSdM7gC17T6/vxfxDhQpkVDUIudzB2JBEd423ODqvGoHJTkgNNxbTvI3gWxns3xXzDqdZIgi43E9CpkbSPTDzSTwLLjjGllhfH/JCoURlqkFqtrXEyo2i/TCbKVgQ5ZVIIAF7jrIA6Wx0ubXSVKSxIhpMx1AG18N8p4fpV1/IVh5muIP5sCLGI63wsE4nPK9R0lka8L8HirSWp5lI6r3YiPaDfExbwfh6UqQ89GZyTYNGmI9DvP3HEwj0tZv7ZY/r/kZaN90ec0Hs9pYixmCLibfW9vn0wy4fQGh2mRIg/Im94k/vGBMs3lvBVidwvci66hOxEgibT1xaud1TYLLydIgX6RewvHocORSGXnoVUMG0wZ0kFusQOnTf1jCt8hCBjUWWLQjSG5Y3tAkyN/qnbBitOozzWteYA73tYf7YHz1A/HpYI0S3dtpJIMcwJ+RwGsAjSebS24+KQek8p6G/rHXBuXyrVmAVSYUKCTaQOU32W6mTaW7EDAaIQCZXmBF4Nu4/N23sceicF8P/AItlxWZ3NRwAyaYCoRa+q/wxt0B6jDRVuhtPTc5UZQ8Najq0OZMLpuupCDqGsWHYj1wPlqB8tndZUmUMCS9rSbxe4Hv0xoPHVNfMpKZ0aZOggltvYW30/wAdlVKsz6/KphKYZTDMSVQXA68pb6xm5HTGSw8BKNSoa11q1mp6R5iU10qXjrFmLWJBPXBnAMqabrUZjychqESEIMFRqf1A26mNpxRmMyv4mlJJK6yKlQIIBidIvzDe89OkjFFV9YBlmCkLBAP1QN5MbbA/ZOJpSlhFEk2jTZZKYz9RqyjTYaQfjWB26zc37Y2rPSWuEqJdhq5TCjUQZIG8DthPwPw4mWRa2ZYkPJVSLJTMGBc8+oljOwHywkzHGauYzH/djIYhEUtYgrMgxZ1sI+44JRaivZS0sm9rcBI8wUVOljywwuYFzuSsb7HfCzhelcxUGZ5i1/OEyvQHe95MnFvBOJPQeKoJPwsDubXE25hBEgCYwR4gyVFXZo+NRqAJYgi0TuWvv64WWo1C148DpN4DOM5daqVGtVgwrG4E2IPbff1x5fnMtXydcMtEBlnTqlgSYEAaiAokAEx8eNJl+ODLE06SMUjlXqXI5YU3K6QQT0gdsYTxHxqpnMyz1RshsFYhjEIIDBpJtaLjBUZx/vwTk9pVm+NVHqVNUEpq1QwgmfqdRsxkTHbC6lxEu6qnNDDRJaQoJO4AgTfuPTFVOodMs9FmOpAFphmFoFwNzA+0nuMCUl00SWpBiSyhpOoNA3/ygbfumcUXVEnNt5HvC8vScHzq0BZJXbVcWDXEkD3wqrgIwJAYGCAZAInaTBi29sW0UJy71PgiOUmdU7lSRyxbufU4XVsy7U4d7J8C7mG6+gEb94t1wJOzZSVLA44PxGgOSugKlpBG6/PeOmL85kjli1VHDq0ww6Ez63MYzAhpJJ1Hf19fmf3b3xr8x5dHKojBpuFsOYi5PqOaJ/lh1KhUlNO/HkJoeKwtNNXOxF7RHae/+mPmM9XzNHzHNZWkxZUAg9RGsCNojExu5jLVnX8hfWZXZ2kUlUHQlydzCzuf8xx9y7hArqw1agQNyIMTEWMyYnbFWeKauWWAsWJHMRsQABAiMfMnR1GC4QSILTcyBExaAZwhEc8PzDebUQjmqCDqgbwQZPw3i9t8KatZtTIWhSbgkEWNv9x0OGNeiaVbSKoYESGQkrIi0mNvTFNaircpXmcgKwtpvebc0jAb2MPD3ATVbn06Jm19iOsSJnG4z3E/JUpUIKtHLud9462GAfD3ClSYBJgGbzym0Db0+zGT8W02XNVLFhp1QOhIifYE7YrNVg6pf/KGEHcRy5zVV6lI8iL8ROmOsrG2CuHVBSpvTVQzVlnXE1AWFwSdxN/nhPwzihZlFZuRmuqKATPLA6DoSPbrh/xKqlCi4ASAwKObPGwEbkYljpqyEb/kxMtRqEK9RqZu6dyeiwNhP5wjmb1xrPBWTo5pqlSpUVWRQzCABaxMA3B72+/GEJeo4cABl2kag+uQGIIgXJ3NpEC2HVPJCiposjee7lVYqS0LaANuY7ESIJxqe12jIzp4Nt4z8Rl6YylMpo1FWYkK1QKQFUE7C4g32wx8O8DpZMrmswGpVaYurMGY6gd5NzFhA+zCrhFPLO9Jcy1INRQPoQaQHtysdx02O4k9MdeKvE61Sq6wFQ2qPNSSRygqDsOa97xONjG/ufRWK8+AzIuK71FABNQyqyZUHu3qIi/XF+bz7UZpV4NSnCoS2ptPSW2a9tiRbCLJVgmZLqwDkFXf4t+VAwuvMOYAQYjaJwTxGrrqolSsvm6Sk6bKoBI9NREX3scQlJuTl7K793Yu8RcWd6SDS6MGGpiNKiZI6823ta9sJ83mlDrXzNMVFkIAtMaGQG3NEAkSQQTa1sEcT4fqZVVmZtPU8hW5ADHqE3WQTIwpqZGcvrRmVVSPLaCrEmHYSSs2MAwe22MjCO0lOTsUZx0NZnFEqnmalU3ARgugHeBEWja04v4jWoV63KmlWZVXSdzI1Mym8Ede+Pv/AGci62YPTIIK6iRCmSGOne4gR39sL89RdWVmRl5QwmT6zMkx1vtfFUkRcjT+KuB5gsSWJpbL0Xodzud/mN74U53w41KmGcCGiIu4v0EjV0xuOA+LUzGTNGvWgoQVRgIYQLSLj/XAHFs2NPOQQslABcEdjcgRB/2xbZuTdlHFSzZ5/VpeVUKnm0tDAcsiZt1vHUWwVxLjLVUVCxYLMa9wCBaRu0zf2wNlyDUOsSSTyidU+h9OxPTH3MLK/k1su5Ai0djfEqJX6BkDRIUn106vvg4mPlR9hMgbRbff+/TEwGHb0oQcw1TdeymIMzBudhcQZxUF1WUdO/YXN/YnHUyADIgWJkzBMR27RtvhhwnQXapWU1QLsgkT6lgIUTHvtjTLBsoNLqzKwWes3ttMdcNOO5tXqI9JFp6RG/UXLT3OF1SuCQ2qQxJ0X5OgOx6RteFjth1wugtcaWZURjcxv1IB7Axaeo3xgzdI2Ph7iJqZfU1p+sGjaCQYv7DGU8XUwKtJ2JCEXtNgZiCb/PDLIVBQcU0IZGllYQZEwB9gwb4nyr1KVNkSwqADaZAhfWJM2sYOKNYs6W+TRtGW8OcLWs7VCrKF2UiQTc72iAV6YacboujDUq6mGzAED00kR29sairw1srSVmUgMed2O7dbgARjz3iGfao8k6BzEMZg6ZgWHcR77xhUJJRhGmU8MWKmlmGhQzkRPw7juvuJixwyzb84zBApoTApeYQ+k3BuTyzBldgMLMln2p6WWoZLCRTUalUl5WSsSTBAk9MV1GbMVNTaQWiFEBQNoieXp8jvjMHPbs0OVzZFMk01Ty6UA1L6gTqgCOUsZv6b4uy/FFql6ummrzq0aRy9QFDbGRveLYX1ciuWpg1SxaoSV5QxG1/imZJuQfngzJeSaJJZjUmENU/VJG7Rex6kwOmMlhYLbnHBbmM6ahBLA6iGZDI0FRcT0JIAn7+uHfG8zSTL+YoqFqiwpJIF7kkxvuL3N+hxnq/EvLqhfKHmwulmIOn0EA61uILc0Y03h3g+X/F6td68sykBGUKGuZJAnSO0GRiclTsZTsx9esYZZKoGJReU/lAesbG+4H3Y6yjnQ2oOdaFVUKShbfTEXaQGkG298GcTzbLTU6Q1OVlgpIDACYcEMW6k7k26RhXlsiK/neXsoLF5be97yebteQd8OicnQJmhVqFQz62cQbggKsGwGyRfa8TthfWkySZgaQBeQLWI6bntt3weaehRUcc9jLEkMp2GkWIjcSLRtfBmf4UhKrl4qnTfSQt97gLe21/qntjcInkByeUUK5jVpiSpNvftfF9GqwAqUKz/AJO+ki8ECZg32iI674Dyue0a9dPWC0XJDLv1iD88EcO4wEV0FINquCSJAE9cb2NHBb4j4smafX+LrRghWqKtzYwSsxJA2wkp12AaDuADYGw+XoMW+dOqQQD2i59yJjuBvAxy9U7SYClREi17XvFzPucYlQSbbtnD1ZYkKok7RYegk4mKdWJjRbGSBl1U6eirLFfMWWlYMgA7KZmSJsY64FqBl1AyL6bAgHTEjpPQ7dRj7WcSdCMg5bai0ECCZgbtJFrbY+I4ggkkEEm8cwB0mYMi+3XGGnzSL3IAmGi5tYRMCcNcnSqimUMBFYMQWFyQPmYW0DYn1wpJ2DGwPSNpvB6nGn8F5+ghqedqg09KsOknqP7GBmZ8Gk4bwtVy4rrPPIfbSN+VfSYPe2HQcUocuWKc0Ls0jYTYW6xivwZmqNakmXkIZMl76tzqjYdowVlc1RqJUWn5R01AJvqmbn/Eszb09sPGbrKpF/jS2zcbuzBeJfEj5kuU1eUgujkGGaxO/M07QNh6YznOZNljkjaLQ0wdQAG5IIJB3w48XVGpVHQEFGfXJAgtBBkR0Jtf5Y7yv4vWp1qlYN5xUCiVUKgYGLxuNN5jfocI8CyTcqYnZWmrpZdMcxQzqBmwsJv06b4Y+GeDNXraELfkjraVIIWfflY8ojcz6YWtl/q6mZ2IOgfnTew6aSY2x6VwmtU4fk6wsKlY6qhIgyDyqI2t0B3OGoIQt568mP4zSXzArGpVY1GLgWKqtoIOxABPtpJx1mM9lyZoalQUyB5jqD5hHMwEXBAsD17YWV+INTbVpKlg4k7yeqmT6C/Y/IXiGZL8hD6gxI1/FzRKkCwvebW7YCUlkIpZh2YBIi5DNFMsskHUQ3MAZECYjB2UYrRZi5JAlYeICtB5Y7xcd/fCfIUPiZmFNkGoGYJ3EC8G+PlajIZqKcqrznUW3jckC8+nX0wUZbQ94lnaHkKiNUerbm1QoUk7jUQDEYv4JQaplK5gJSQBtSgzYhT8jaReJxm9VwssQFKNoW8apgk+s9O2Nb4FrVR5nl6DTpUmerTrEA6YKnTJGr0HQ98Y2krG00m/uF+f4iRlEU01NMudJmSRfcgb7Ta84RUc3URV0kiBYi8Enod1nt6+uNMnHKME08olOZUSxYQd/f3j5YAzniBWorTpUUSoSSWXczaDjGq6GpewDK06bVCazP5eklWCxPax6TOFrUjuBI6RuN9xuNifbDccTU0Fy3lUZDXqGxvc82w7XnFD8Od+emmmQToW5UAC921QQSf7ttE79giOiqrKW8wEkzBXpFt5id/SMa7hCUMzR0OuhzMGIlrXB6j+eMe6sdxAAgEiIk/zkTfrhp4cos9dVV4SZ1QFvAmfu+ycNF+C2lKnt7sC4tw56NQo9/zW7jH3HoGYpUq7sK9RddO3MCZB7QNsTA0l5KS+PnDPN4BIBOgEgHeAO9ug7YcZHhlF8vVfzD5q3VQu4tJ9MK67HmGkGYuRJEGbHp64Ky2dCUmTQCWHxEX2v8pxjVOjnWRcywPlNvX1x3TcqTBgkEQIIMjbqD0/sYlWnMNyDVJhSLR6Tb2x1lswVUwYIOobAHoekk32B74wwZ8N4xpQoQoYKUBI6GTvNmmBOww38J8TioE12YGRIhSbEzMEE6QDN74zWTp1NLsqFgwgmexBbrcm324ur50DMGrRVaazyheYAQJ+If3OAaEtsk0bjxTw1a1NSPqdALmdzt0IxlMuaTMq0RpckrzbEgb7E3Pp2x6DTzYq0BUVgocKpgWO4Mzex3i2AuA+G6dFzUYBnLHSeiqeyn95w526kNzTRx4V8NhPytYr5kGJ6D5e43jCrxpxOXVAZpq0M3xLqm+xkgD0vtgvxT4mWkPLpHm6nt6W2PqP9sHWqs43sSW0rEAn06Yxv0R1JqK2xPuYqFxraSANIgQAZmOu4ljtc/bMy2ppqPqqMLtqMhpHxkj82bD07Y7dNQBkhVAXTqBaLkEC0gf3vivLBi4LabkSWuN9yBuJufbGZOY4SmCrMQVEESFJBaCQPQ26n1x3RS5DNIuTBk9InsJi+Gq5Kkkj8YkMsnQPrEXETa9pHSYtbHxsijw9OsTVqcpT4TJ2vcEbdR/HGBtNJS4XSq5eMsFVgoViWkFrksSbD2Hyxm6mUr0lYudcMqlCbEdPXTE3EQSMD5LibU6p8xiJtUZb3BsVVSAbCPnjYZEU8xl6rLZykHptcW3vhsFVWpjpmZy3kmmyOyrABAmRJI5Z/OHX2OFVXSQVVgSZlQsWUWM9Sb/f3GOc2KcKqghhOt5JF/SO1sVVSQNURqmDe4Buf4fLGMinZdSywIk8q7lj+aDBKrubi+HPhThspUrsQugSsiZIv9kfwwhziIHGkGIEiTuRJElQRG2378aXwrVLUa1InUSvKCdoHvMRO22nBS8lNKnLJzncrVrI9dyPKnUAPhPr/p3OF/C6polagSDrB3kFbW7dZn1xq/DVMNlmovLDSYB7ttabe/3Yyb0PJqmnVkKPrCD7dr9LnGtVlFJR2pSX/WbHiPABXhp0MJDRaYPr1GJjOpxCqPgNjFgrGCB8/fEwWhnqQeWhVmaZETG1rdPsuccJRJKzyhrKzTp3gmewO8T1xoK2SDJtJjpgDMhmRKZYkUtWgGSBqIYgdBJk2j54rraTi8dHn6WqpCWslwBe8e59PTBQpIKLHTFVHu2okGREAAaeU336gXwPXSIPXr747ySiULAFSSO1upPcD36YgXBwo6GO82+X3YNpaAgR7sCTZ2iGAtABhlME+3XA9RQHOqSASAdpg9Z2MXj1x3X0hxp+Hp13GxmJIJg4AHXA/EdSkukKr3nSRpA2mI3PX+eHPEPGOul5dKmyVGMEsRpUHt/rjNZHOUafMUdiAulRGliJDa9yLERGDcnQaur1NK6acmJMKCwA0yZmWnDJN4Q715RjRXxjgYoMNdUFrGPiMHqSbfI4AqooA0/Z+7DDNUEYabWuXZiCZAtEwYMwNzOF9KmS4WC0sIEwTJ2kzBPczgUWuye5PouydBW3q00YEQKgfSw90ViPa2++NbxbwC4y65qlUp+WdRqLqZhSPxBQVVm0hLkuFIET3wZ4e4xw+i6vXySO42XXkyAe4IKSQf8ADjTUfwkUkRqWWoeTSVTpHn0WaWJZreYQCRMEsY5rCL6B49VywAtVpufzUFSf/dSVfvx9FBqdQLVR0IN1ZSrfYRM/LHrvEPwkUGQ+RlihG7CvlhvYX1kLN+nXbHm2cqfjGcQ1iUDlQxaslYqP8yKoAjpH78ALsz9TIloYGzX9gTa+0xfF9Hi9WkrLShA6ANAu3+K+xI7Wxp/H9LL0T5OVqrVUAcy7Gb39ROMVQVROuTIMadww2n0/hhUNJbWXnLqUJWbHte87kWG0R7xgvOUQtRg1Kn8EAElQrBQSYmJPQbEmcUIQA3latDCG19wZUwLC3v1wQ1SaK07/ABS+0Ej4T3FicN4IZTBUpsdNQMXEiQTJsLzNhaQJ7emLOFZ00q6uBInYQLTtItt1E745ULfUQBBAETcgwfkYxxksqWf4gv3YXplYya6PScmaYUigV5+YnqpPQddsYbxBUNOq4PMG9fQz3mf4YIzmVKOIbVpgnTbpgPxJXNRwwphZEhVUgRG4ud/TG7i+pqWvQPk87AhhPYzj5gBHItP3T+/EwpGzecPqDQxYHTIGq3XpG8wCZ2tHXBWW4dSq8skE7EfxGPmJj1NN7k0zy9RbXaEHiDw49N2Ehh0aY+cY+eGfBmYzZqimyL5dMs2rqAJgWN/XExMcMoJM7VN0B1OEaBJj2JxXXyJOgKADHMAI22Mzckb/AMcTEw0tKKZkdSTQblsgGQkgSJt3nrPoRtjujTj5dOhxMTFlpxUU0SepJyaYbkeD1a4qQwARS5DenQR16ThRm6T0agIMMDqWLxBkb74mJhJRWxy/o3Tm9+07XjVe3PMREqto26dN/XrOOf8Atatq16+a19K9NUfVgfG32+2JiYgdR2eOV7/lN4nlXpYW0xgXOZ16pBqNMCAYAgb9AO+JiYAKKi6QrMJDAFSe329YxRmDqIAi/pGJiYQ1oMyNdhT8suVps2o2kSOsb2x9DgA7QbXEnp9nyxMTG+BPIvevzDsMWZnMavhiBYED+ziYmMNR2uaZBfmvZ5PzF7npv2ww89aiCdRIssmwHUR0ve3c4mJjGNFgb8PXuR9/8cTExMYPR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389" name="AutoShape 6" descr="data:image/jpeg;base64,/9j/4AAQSkZJRgABAQAAAQABAAD/2wCEAAkGBxQTEhUUEhMWFhQXGB4bFxcYGCAZHBwdGx4cIB0eHx0gHCggGhslHBwdITEhJiorLi4uGx8zODMsNygtLisBCgoKDg0OGhAQGywkHyYsNCwsLCw0NCwsLCwsNCwsLCwsLCwsLC8vLCwsLCwsLCwsLCwsLCwsLCwsLCwsLCwsLP/AABEIARcAtQMBIgACEQEDEQH/xAAcAAACAwEBAQEAAAAAAAAAAAAEBQADBgIHAQj/xABIEAACAQIEBAQCBAwEAwgDAAABAhEDIQAEEjEFIkFRBhNhcTKBF0KRoQcUI1JTVJOxwdHi8GJy4fE0krIVJDNDc6LS0xZjgv/EABkBAAMBAQEAAAAAAAAAAAAAAAACAwEEBf/EACwRAAICAQQCAQQCAQUBAAAAAAABAhEhAxITMUFRBBQiQmEycYGhseHw8SP/2gAMAwEAAhEDEQA/APJMTExMOYTExzUMAn0xpfwhZLK0My1LJggU9SvJduYG12Jm35tsAGcxMPON8No08/5Aby6GqgGcnVoFSnSao0nsWY/LB/jXgSZdabJSFDVUqIENVqjuq/DUMrp0kQdSEqdQECDgAymJjWZLw5TfKLmSp8sZTMM767DMJUdaSm9iV8uE+tM3vjv8H3A8tmfxj8ZBbQKflhXKMS3mkhbgGodAChuWYHXBYGQxMO/BvDKdev8A94gUadNqlWX8oGBCrrJGgtUZRPvjrN8HWjxH8WYNVpCsoHlkaqlJyChUm2pqbC+0nAAixMOPFnDly+aemihV0oyqC8qGUGGD86Pe6NdSYx88I5BK+doUaoLU3YhgCVJhWIEi4uBgAUYmHPivh60HphKZpO9IPUy5qeYaT6nAXVvzIqvpNxrv0w5454foU8vUdKbKiJSahmzV1LmXcprQU9hAZ25br5XNM4LAxuJiY0dThFP/ALMXMrTIqCpD1HLAOGZwopD4GgKNQMOpBN1IwAZzExrfDXhinXydao7AZh9YyimoFLGiut4Qnn1SKfob4n4OOB0M5VqrmFLKqIV0syxqqopPL2ViZNhubA4AMliY0PgnhVKvnPJrAugSqYVjzFEYrBQgtJA23xOEcMpPxNcvUUiiazqVllIVQ0CZ1DYdZwAZ7Ew48W5GlRzTpQBFPShU6tStqRWLI27UySSpN43vhPgAmJiYmADs0zMQZ7Rjs5V/zG+zF1SkV3mO+D6lCpRFNmZXV1DQpkx2J6HGbknUhtjlG4ijyG/NP2YuocNqsQqUnJ2ACk/dGGeVzq/Xm1z/AH1w/wAlmsqyiarK09o+2MdENPTl+Rzak9WH4mSo8DzDfDl6p9kJ/hiqrwmrT+Kg6e6EfwxuaGfo03la7T6T++cOE46j1BqqIR1Vl3jub4t9NpvqRB/J1V3H/c8tHDKp5vKa250m2LE4NXewoVGsT8BNoknbaB92PWOI5XLAw5y7FhJK2ufUR+7C6gMvQcHUdJNxrtp33ItbbGL4sWrvAP5ck625PN24RX3NGp/yH+WKGyjiQUI72x6vX41SiEQDUOUEbhh6iNjvjNV8uKpOkQO83xr+LH8WZH5cvyVGMGVYD4CB7Y6OUc/UYz6Y1tfhjBOUNqk6RaIAlrz8XwwAOuE9TVcGVHUDqRMfvxJ6NFlrticZdh9Uge2OnybKboQSAdrwRI+0QcW1VM9cEJUZjMsWEXN9rD7LDE9mSnI6Avxd/wA1vsxy2WIN0IPtfD7I5irqDKogG4EAEWEEbdQJ/lj7Tp6uYgEE/MYdaUX0xHrNdoSDIVD/AOUxn/CcfW4dUO9JjH+E40bMbhWtO37vmMcJRfVPMJ3t9uKfTon9S/0Il4VWbai7f/wT/DHWc4LXpHTVoVEMbMhFuliMbzhuaqU/iVmtykKN+hJjbDGnm6eZJWujSbFrE2gDraMP9IvDJv5sl4PKBQI+qfsxHpkbgj3GPRa3hKm9QilXWRcgjp3sP4YX5zwvW02CPG8MJ9iN8I/isovmRZh5xMOM7werTayOoO0j+VsTHO9Oa8F1rRfkdJlAQbCDhRxEwAI5RO3Tt9+D6Vdgh1AxZgdpBta4kT1vgNK6s5kSD93zxecY6rwxI6j0opULjQMTY32m/vbpj6lLTupP3fuxpqvD6DunkyJXmv8AWwTmOBxp0gm1zNsJD4spJPoeXylFtdmQSkYmR6LNzPttHri+hI3B/v8A0xpq3BlAUlQDN4/fhbXWnr8tTLxJGB6GzsZajmsdArZmwgwVFrySZ6dsfcvUbrg0ZVYvEgjA+dr0lgD4jhq2u7E2tqmg6mF1gqDBG5N9r/KZwZTyUDUxiT6g+46R0nGQbiPZh9uLX4ySwh+WBufQT984dfJisHPL48je5ZQqtB8w9IHMbTGxuOvsffCbiTsp1OqhWTWCYveALTDGDYxscJaHHiG5akX+KdvXuMW5niIckPBPvuRYHFJa+6lFk1obbckfafE1BlqdNvtn7v7tiutm6TXFLST2J/djj8kRsB+/BuTyFJhdryIuIi8j3mPvwJTfoG4LIqLmeVmB6Rb32x9yjOGABMbx7YcVMgizBBvddVvQ/KdsV5eoKWYFSlEIZVX0tIB2YRB+zCS05RyMtSMlR1UcAawlgYLifiIJA2EA/wAMEUeJsnwBSYFiJ3Hf+/uwozJd6juJOosxCi3cx2An5YGGbvyvH9++COq0D0k0bHLcdrALI1LBAGkGO/qL9cV5nitZaultRIPMoAkHqtuxwkp5krTkzDkwZGkkRq98DHiDkGDzW0ke/SPScU5WvInFH0bbJ59kdWdQ6SNSGPeNuwwXm/E1N6jEItNSbL1gDp0x59kuIlGGrp36z1g2+7Feaq63s0DvI99+8YOZXuDgv7T0epmUhdFfSIFihG9+nX1tiYwCcVCkjmPqGAPzlTiYf6qK9k/pJAmbybCBzrpEQ0n7Adh6Y+8Gep+M0Fj/AM1CbdNYn7seq8NNPMUHZq6fkxMMBqJPzj7BhWvBabVUqUidQdSxA9RPsDtiPB3sfRaGvTjvXZqOJVxSpVKmkHQjNG06QTE9Mef/AEoN+qr+1P8A8MbnxH/wmY/9F/8ApOPBRiGpJro9zWm4tUeg/Se36ov7U/8Awx8+k5v1Rf2n9GPP8TE+SRDln7PQPpOb9UX9p/RifSaf1RP2n9GPP8aT8H3hxOIZwZeo7opps+pImVi1wRF8HJI3mn7Hf0mn9UT9p/RifSaf1RP2n9GPtHwXk6mcy2WpVM8vnO6u1agKcBKbtyErDGVA62OCeH/gyStls09Ou/n0sxXo0aZ06ahokwDadTKp2tjORhyz9gv0mn9UT9p/RifSaf1RP2n9GOuF/g5WueGAV2U5ylUq1dQB0eX5dkFpJ19ZiJ6QQeKcE4bRzC0qlTiFIcwqebRVXtAQoNN1Yzf0GDkkHLP2G/Saf1RP2n9GJ9JzfqiftP6MG8T/AAe5KnxDL5Bc1mTWqmWlUgU/LqMCDpjVqQCD0JwFxLwXk0zFLL06me1vmloM1WiEpwSQxR9MMbSO4k4OSQcs/ZPpOb9UT9p/RifSc36on7T+jDLh/wCCulVfPUxmaitl6vlUSwWGY01Zddvzmi0W9cZLi3hgUOHZbNszitVrVKVSk0QnltUW1pnkvJ74OR+w5Z+x39Jzfqi/tP6MfPpNP6on7T+jGAxMbvkZyz9noH0mt+qJ+0/oxPpOb9UT9p/Rjz/Ewb5Byz9np3AfHpzGYpUTllUVGI1a5ixO2gTtgP8ACTH4wizANJSYE7NUvEgTv9uMz4I/4/Lf5z/0NjZ/hARfOU6rmmAV6xqcz7TikW5I3Uk5aTb9nnuYeTOkKOgXa3uSfv64mGtLJoZJXVYfXFON+4Or5YmEeDjsUHNMmxbuCbfdMROHXAOO1jXoqXMGog3ixYAg9xGFCrNtcgqCYHUdIMbEkTgzhNEjM0B/+2nf01rheWSeGUjoJ02j2DxH/wAJmP8A0X/6TjwUY/QPFcsatGrTBALoygnYFgRfHm/0Y1/09H7G/limpFvo7teEpNUYbExufoyr/p6P2N/LE+jKv+no/Y38sJskQ4p+jDY1X4M+P0cjnhXzBYUxTdeVdRltMWHtg/6Mq/6ej9jfyxPoyr/p6P2N/LGbJBxT9DLL+LMrTz2VzJz+dzKUqjllrUzCK9J1lRMk6iojtgev47p08ufxcv568TqZtAVIBpsXsT0LK2kjeCcC/RjmP09H7G/lj79GOY/TUvsb+WDjfoOKfoa+L/FfD85XyXl1szl6dAVyalNCr03qGmV0xciQwOnp74X/AIQvF9DNZfK5elVq5lqLl3zNWmKbNMjSAAD1EmPqruZIq+jHMfpqX2N/LE+jHMfpqX2N/LBxsOKfoP4n41yr8dy+fUv+L00CsdB1SEqiy7m7jHXFPFeUfNUswM/naypm1reRUpny0XUSdN91VioHbC76Mcx+mpfY38sT6Mcx+mpfY38sHGw4p+g/jHjqg1PiPkM4q181Rr5clCB+S8kyfzSChscVfhI8Z5XPZTLpQVkqLVNWqhWFDOra4Ozc7E+szgX6Mcx+mpfY38sfPoyr/p6P2N/LBxv0HFP0YbExufoyr/p6P2N/LE+jKv8Ap6P2N/LG7JBxT9GGxMbn6Mq/6ej9jfyxPoyr/p6P2N/LBskHFP0IvBH/AB+W/wA5/wChsan8I+r8ZSNvJH26nxb4e8A1svmaVZqtMqjEkDVJ5SLSPXA34Sa8ZtB08lf+uphsxjkd6b42n7M+tMgCcfMDVc0VMMII6G2+JjeSJzrT9MrppocSgIDTAkiO28x7mfXDDggdsxSAS3nIYgnSA4Nj0GBuEU6tUyFLzcwNp/1OPQfDmVCf+EC9WOdYmwvabg2xBpXaOjQ05NfcbDExjB4sq+Y6aaciY5SLDqefCOv+EHNK5XTQsY+Bv/sx08iqzplqRXZ6fiYxfAfFGYrEahSj/CrfP65xdxTxVUVgtJUMmJYGD7HUBjdyqxeaJrsTGc4JxitXQsTRBFgADJPS2r4fX1GF/EvEmbovpZKVuoUkH2OvA5JG8sR/4p/4PMXj8k9+3KcIOHCoqL5j6qoXO6mH5wcTHpO2Bk8T5uoCvk0jO4KmIPca/fF48TuhAqpSU3MhTF41dbSd+8YVyXYYk7O9CLUyIolfLvqgzzeZT1QZ31zI6XGCuEAKMtZVmtWNjuStS5/xf6YGqcWcIvk06HL8PJYdbQwi98J8r4mrlytSjlgFOoDySOaRcc5AaLz6YR6kYmuDi1ZquJUGbPZcqPgQszTELJBG8mSRYdsIfDVINl8prUSMypE81zQ1Ez3Lc/v64LzvjAUwWimWNl3tfYmbj7MKx4ozKhSKWWVNR0whO1tQh42tI7HA9WFhOO15Nb4cyxTz5bV+WYC0QBcdbm++HOPP/wD8rzYTWtKlpmWPltBP/PvgZfHmaItTpd/hY2/58ateHgNyij0nEx5hU/CHmbaUo/NG/wDs+/FlTx9mgAQtDt8Lb/tMNyxF5onpeJjyxvwg51SQyUP+Rv3+ZBxbT/CFmfrJR2myt/8APBzRN5Ynp2PL/wAKCn8bQ9PJX/rqb4uX8IOYJslK5gDSxJ/9+/ywj8S8ZbMvqqAKQNIAkWDMRqF+bmxPU1FJUhNSaccC3J5YPNmsfqiR+/H3HeZo06YQpm0BdZZeaVPYxiY52mc6kn/4anwvxWjQp+UpB1iHImJW4K7GJ9MfMrxOrQL1aRaQSSR0DWvjG8HJtJAAi/7sN83nHVJRz5bgLUA6/wA8Om6x2dSncaJV4l5pLs+l15rqZqXk6iN4G04XNmJqazYnZh0i0x1t0xSygEkE/wCG0SD37W98DUUlruFAPWb/ACE4z9HNNyN94dzP5J2TT8RWANLRaGjYT2B74VZhW3ae1zMXP++KvDOahwo3mbi0Dp87z8sOuM0pJfRqC3gcpM3Mbx/pi3JcEvRSMFKLYHwjMvTqBqZOoXXrtf8Av3xvUp+YqmrTUHbSwEj1NpFuuPOOFZ8qQ4JGmYvt3j/TDmt4pLgaQQumDzXJAu06epvGNauCzkXbSs0+ZNPKJrRNTbkAGLEbnePb7t8edeIuIGqVBJAuY+rJNzY3tHTGq4b4gHKmYA0sBzGD6XHuPfAPingSB3q5d0qU0MjsSfQxAnpiU39ttjrdJMR8A4mU5WcaeimZHtb0GNJncugK1UaWVdVl67xft3vjEZTLGobETN+95v2xrhmRSSmtSCSCCCbGxgk9MKlcafRXQ1MU/wDBneJZtKguTr1S1hF+w779umAlzpUCBtb+XzwTw/Iqzgu2inqgsRIHYH36T2OBs9VCmotKpNNot397bj0wirpE5SlL7pGgyfisrlHyxVSGvqi422ncjCCgWmxJtcD1G1vTAdBwQABJJ337i3bph1wjiByrkjTquDqkqwAO1pBkW7zfE46S09zgsvP9s2U92GLKyQ3KSRAv8r/fixAo6GIE36zvvjpqsvBUGdwD87HbFqaeZBpZjs8kR8JMyNheD3ncRi8mc0cHObqF0/ybyINyPn2+WBsuQzEAEKfqg3PZRvJmN8WPXLltR5zvO7H3/sY+5c6Q4kBiLArqkEGwsYPWfbGUNuQJTTtsN8Ss/wDcYKydMH4jpE3tN/XtPQDeMA1qbaBIgltIt6T33+VrYAkwCqp+sfUDffrvacTF340UJU0qRvsRqiwmDPXEwUTsaBQxZ1AVAQdJMwCbAAmXj+F8dV6o1KqkMidNg3U9AYPrcY54fly5FwF6t/YwZmsuoXpYWjAkXTwBsjOGcLyrvGygm38sUrTEyf79sdJvB6A/364tyrBWBZSQdunpI6GD0MjGCHeXjXy6upBjmET0mO042vA83TrKyNUIi1xv2tP+2MdQyNS7IGAEjVOn5e5HScNuG8HqldcER29Lx2nDx3eB4TcC7O8EKkmnJEE6Z2JsSB7/AMMLUBVSAokxJPT29+uNPlM2TlmfZm6Hfe/rizilLLKtF6b6iw/KCNtp3Nr2wmpqRjOMaefRR6e65IR8PVS4Yny9IEsoMxcGel5vjh+G1KjFKd0mzTpBsCJmx2Pa/XGzo5nh4osxSaltF5HrPYTOFPEvEjVCNKimNtSiPmRFwPbFVpK7d0JaSpgWTpjLagxDn7IMgtA23EdsA8T4hTrl3JVOgX1joADAOw+/BmVby6hf/wAY6iqhlCiCBBuSept2w2zPhmhSppWZVZqslUBnREESBu2/2m1sK5XhLA0YuSoQZvhQqUlaijUkKgktMMw39wAZt39cY2kv5QgqHs0AnTeDDfLeMbrO8TqViKNMPTpgABmH1YFwDAuO29sYfM0/LqTIJvqMbTawF4He0Ykkliw1qw0UU6cMEYgAEywuNvSx/wBcFVM3qIRRpnYDck2NwATNrbfbjnzENNIWKgnXF9VxB35bTYemDM2isodNcIihSR2jVEDoxuZ64skcTk2zvJlFqflVfygSIBvPaRYnHzh7UyTrZlUXEG24mRvt2BvGKKh12UF2YSTEQTvYbna/3YIq8KZCihh+UF7EaZ3Bn+zgWGM8rBZxABUQhQpIkGZkbTE22P24FqZp206mJAHLB+G0fI2E/vxEUqoJIM/CCdoN/afn1xW1QJGi7dFADC0zN5EDpBnDTkmZCMl2G5DJvUBCB7kAkG03iR1M7H3wDmKRUyzEsrCADB36evr6+gwZw7MNJ6FryDH3Yr4wpdiZEkc1h02jsbYlRRtNYEmYuZvJJJm+JhrSo+ZaEOkASwP3RHbf2xMbQljDh5ZtMvy2F7wALAf3GPmaJJ2JQTYETa0neL9+474EyVUjmUAwPrR/Hr9+PtaraGMiWspsCQL9iCQNvzcKWR15ogSDubbLHQRG4J6zj6qEMp+ANcEyRpNjtcjfbHEgiAsdZv16e20E/wAcF0KTVmSmiABbah1vckk7/dgrwD7HHhvidalXIADGpMxtz9iOhmPnjbVKwplhUamFUWC3BJANvSD7GMJc9n8llsuiLS01FB1Nq+I9P7/3xis5xx8wOclaQnTEmWvE+9/bFYyqFS7KakFHF5NtkeK06ubRVEK4IsRGxmYFhN49MUeJMtTpuKQaQRMgECZvMx9UTbuMZvwjnQldPMGkAzMz9U+nXffph1xysamaKoq1PMgAfZttE+4xu9tWInij7w7JnzRQpslQE2ZZvqixnse2Nb4m4RTojLKKelyBrOrUp2/19L4x9HzMuQGABYStwTeVI2J7/Z7Y0PFOO0Wp0gqtTrKkOS1rbSImdr264ddpj6aqNP8A1B85lKCK2kutWdQBkFl6AMPXqO2BaPAq+YTVV16LeWsj4Q03G7E4HbiCAMrbhZpmZAkTHUggmwnfeMff+38zSKpUUaQdjpUytrliAbNtIkx2xLYottu/0ZuoWcc4hE5XLydAMSSAIFxfYz072xidRY85i8X3vvsJMDGpytEZjMp5jqGYmbm0Enm6KCuwBI2uMA8VylJKtRRLAHl0cq+8G5jp0OJ3kybcsg1Lhqx5lN1LAXUTeYsO5Mm3ZDj7XfUiIFA0yC0yTeetli/vjjSqyInm73gdLGBPe/p1wYcsw59OhAQYLAgy2wi5uNr/AAmTbDNkow9jnKcWpUqdNaVOWJAYxG9hJ64t8TNHlOyqY3GwMiTfvN56YU5Oh+WBsApFhPSZmdpIJ+eGvHeYaVGq2oTf5byOm3Scb2jq/BiM1arKEZWPlqxUAQQNyfaJwHmYqOWgLJsOnTc/eThnkOHPWgQV0qVkAktvvJj09uhwxz3BFpUpZg2npAuTuQR8t598ITWnKSbSwccR4XUyi03ZQNRDIZBsI7H+OAmzgEOAjEL9a9zPQ2LgmQL2E98BV8/Ub6xgAhV1EhVj4RJ7Y+ZMSQocw4ipCkwJJO1yBAaR39MZDcv5d/oSSVUiZDL+ZqkxEfndZ/NGJgY8Q8sny3ZQdwrEfxv7+pxMOLSK8tTcAkpYqrTe/TUOhEn78EVgDBUECBP+aBP34LyvCGsxrCoXAJ0EncAlWJghhsRcWsThhlOGaFD1fgkx0mIn0PT7sEYtj3gnhzw8cxr1agFUvMFiY6R03mTtGDeL8SGWRFpIA1yrrZiRYyd5DAiOkWwt4lxh1kUCQsczKYsRJuOwmR6HCrKaJVqxOljJKkE6bzv1kdY9sFqL+0N2K8lOczNauHYqSJUsApgGIB+yftOJSzJqAIVQIECgEmAQPjEfWJJPa+CeJZrVqZSQJjlIS0Qth/hkfPe+KXZVCuumWuALQdQtEQLdB/phBWFDLsyzzOQABHMNjbfoIt0vthhQplZU0WUg6jNiARYbC214A+3FGYzq+WtPQFidTK06mOxY7GPTFoz1RpZ0FTdZ1GdSqYuCSQBfttfGJsbCC2NSPMNSTeBN5ABj5n78XZjMOdRqK7ViTK6A+mACfUCSdsViqlMgOGOpZBIBA1cqlgDKgNexOwtOAuMZwl2auwRgkUwCZ3gSwWLXnVpPtjTbovWvoaC4iAQymecXhvRYNhe4nHXFa9A+Xop1AWT8oTEvNgyyCFmP3xgXiWXTS1RSpXSp/MU6QA2lojVrOwPXrvjjg2Xqh0LhEDCzMJEBWlrzaDMjrFuytdP0F+DrheWT8p5hCfkyQSRq0yARp3DFdjbfqMX8dyKrUsT5aKF5zzEgbCLm1wTaBjRnw5l/ORKdUOrJ8SwwbSsEt2Nwd43tthVmclq1E10K6oDtzWFlk7QLd5kdjhY6ilTQyjgC4tl8s1aotDlpinqVjLamAB3nYmf9MLKSjVDlrC2kyRYkAe5t8ycN+FcJYpUZmYEAhRHRr+wUnp64ZcC4aatSktQhTAQPp0xHqbGxjcdMNDqlnwPxuzPilyPpGgWIBPbqT3J7YO4NxjRURq6alAgAWv0nv0+04fcSq0ssQrqRdT8Im2/W8SY3wuzHBEelVrNWAQGaXKAWsexkXi38sUfTRRw2NbWNOI+MzU1UxRpKYtCQ0rJMD6s37Tp9cYrPZ+pUlnYkH169JH34+Vuby78u0tAtuethM3Jn2x9zuVioRTGoG4AgmLk8oJKi3ew64xPwRm2/IM9DkDENf4SAIJJMgnc7WxxTLhtixNgD6jt1sfsjHAYqQextPp/DF2YqMQWg6qkloAAgXsB0sD0iIwyIy6OK/CahdvLC73EgRO27fxNovfEwLpn+4xMZTM3QL6OfakpDAq35pWCLdZuD74n4xWrKVljA1AE9IM7nsJt2wNXrIW2EkkzJIHYXkn7caDwnSyxea0+XpAOoj4iOwO3Y74xulYLLozVzoUTEKSNh++/v74JpZUJUi9QbaVsZiSOth39MOeK5BFqVHpSVm4ZY0rNp67kdMIUeo5cU4iLiw2OwJvMmMAPDCqFcFtVRVIJA0ryyBvp6bde8Y6ytJ/LgT5ZbaATPS8T9m98C5JFj4uYkgIZJX1sI+fp0w5q+JqX4saC0gJctMS0dOaw73A6C2Fk2qpWNFRfborWvDKLmsdtOmfrSGDfW6bj2xTns21NlqFgGYgsEN1BgiCGNipgX7jAbu9YSqBgiy0CNMSbmb9/lHTEp0yFBLBlQDSLH4hZSNVlk36j7sNQtsf8AAsrWP5R6elNJRXcABdQgQLEwG2FyfXC7MCkaripIsQoQQuqDB7gbWiTOGFTLV6dJEd2oI/OmojSpAliQAWCxt1G5wPk3VmRWB0CdEqarg/WYiQIY9psOnVbH/R0lNXp06OtQqhtbzrQamiRPwmQDbeWv0LXNZyoCwKy1IKo1I0skEEqT8BIv8utxiqrwairMKGqq4AZx8FK31WQASSQeWbRv0LN8rWzD6aZWkdpWRdALeg5yRE/xwrkuxlF9AvB8uEqQoqICTLNUGkKpAf6sHmiQPUbY+0dFevoQqbESwCq7T8YixqAmPQA98FcF4ZWqVlU0yfKmbi45wTpIhyZC67bC2HmXaipRa1EU2groWC4IMAELsf54V9p1gtpxt0U8VoZhNS10lQEBqK1tQEkGBDWIt0JxXwviQVWpvzLN9FyCSIBtbbf1GLvEeYzGVRGSmxpVPgRwCdSxzFRZROozFxYnrj7wjIZXP1GNV/JqACBqCKxBOnTG4A9d/bFWoqO1e7KbtrE/jzh9M1ELl15BJgMARO+mxJEX7m+Mzlc3UFPSWUq3QQzTHoZUXHvjS5rN1MrVNIzVAlSpQqQAbST8QIAtbf5Ysp5pVVC2XQtXHIJvAsNoAAMR7dcCd/5FnGMpXZnsrwqozK0DSdM7gC17T6/vxfxDhQpkVDUIudzB2JBEd423ODqvGoHJTkgNNxbTvI3gWxns3xXzDqdZIgi43E9CpkbSPTDzSTwLLjjGllhfH/JCoURlqkFqtrXEyo2i/TCbKVgQ5ZVIIAF7jrIA6Wx0ubXSVKSxIhpMx1AG18N8p4fpV1/IVh5muIP5sCLGI63wsE4nPK9R0lka8L8HirSWp5lI6r3YiPaDfExbwfh6UqQ89GZyTYNGmI9DvP3HEwj0tZv7ZY/r/kZaN90ec0Hs9pYixmCLibfW9vn0wy4fQGh2mRIg/Im94k/vGBMs3lvBVidwvci66hOxEgibT1xaud1TYLLydIgX6RewvHocORSGXnoVUMG0wZ0kFusQOnTf1jCt8hCBjUWWLQjSG5Y3tAkyN/qnbBitOozzWteYA73tYf7YHz1A/HpYI0S3dtpJIMcwJ+RwGsAjSebS24+KQek8p6G/rHXBuXyrVmAVSYUKCTaQOU32W6mTaW7EDAaIQCZXmBF4Nu4/N23sceicF8P/AItlxWZ3NRwAyaYCoRa+q/wxt0B6jDRVuhtPTc5UZQ8Najq0OZMLpuupCDqGsWHYj1wPlqB8tndZUmUMCS9rSbxe4Hv0xoPHVNfMpKZ0aZOggltvYW30/wAdlVKsz6/KphKYZTDMSVQXA68pb6xm5HTGSw8BKNSoa11q1mp6R5iU10qXjrFmLWJBPXBnAMqabrUZjychqESEIMFRqf1A26mNpxRmMyv4mlJJK6yKlQIIBidIvzDe89OkjFFV9YBlmCkLBAP1QN5MbbA/ZOJpSlhFEk2jTZZKYz9RqyjTYaQfjWB26zc37Y2rPSWuEqJdhq5TCjUQZIG8DthPwPw4mWRa2ZYkPJVSLJTMGBc8+oljOwHywkzHGauYzH/djIYhEUtYgrMgxZ1sI+44JRaivZS0sm9rcBI8wUVOljywwuYFzuSsb7HfCzhelcxUGZ5i1/OEyvQHe95MnFvBOJPQeKoJPwsDubXE25hBEgCYwR4gyVFXZo+NRqAJYgi0TuWvv64WWo1C148DpN4DOM5daqVGtVgwrG4E2IPbff1x5fnMtXydcMtEBlnTqlgSYEAaiAokAEx8eNJl+ODLE06SMUjlXqXI5YU3K6QQT0gdsYTxHxqpnMyz1RshsFYhjEIIDBpJtaLjBUZx/vwTk9pVm+NVHqVNUEpq1QwgmfqdRsxkTHbC6lxEu6qnNDDRJaQoJO4AgTfuPTFVOodMs9FmOpAFphmFoFwNzA+0nuMCUl00SWpBiSyhpOoNA3/ygbfumcUXVEnNt5HvC8vScHzq0BZJXbVcWDXEkD3wqrgIwJAYGCAZAInaTBi29sW0UJy71PgiOUmdU7lSRyxbufU4XVsy7U4d7J8C7mG6+gEb94t1wJOzZSVLA44PxGgOSugKlpBG6/PeOmL85kjli1VHDq0ww6Ez63MYzAhpJJ1Hf19fmf3b3xr8x5dHKojBpuFsOYi5PqOaJ/lh1KhUlNO/HkJoeKwtNNXOxF7RHae/+mPmM9XzNHzHNZWkxZUAg9RGsCNojExu5jLVnX8hfWZXZ2kUlUHQlydzCzuf8xx9y7hArqw1agQNyIMTEWMyYnbFWeKauWWAsWJHMRsQABAiMfMnR1GC4QSILTcyBExaAZwhEc8PzDebUQjmqCDqgbwQZPw3i9t8KatZtTIWhSbgkEWNv9x0OGNeiaVbSKoYESGQkrIi0mNvTFNaircpXmcgKwtpvebc0jAb2MPD3ATVbn06Jm19iOsSJnG4z3E/JUpUIKtHLud9462GAfD3ClSYBJgGbzym0Db0+zGT8W02XNVLFhp1QOhIifYE7YrNVg6pf/KGEHcRy5zVV6lI8iL8ROmOsrG2CuHVBSpvTVQzVlnXE1AWFwSdxN/nhPwzihZlFZuRmuqKATPLA6DoSPbrh/xKqlCi4ASAwKObPGwEbkYljpqyEb/kxMtRqEK9RqZu6dyeiwNhP5wjmb1xrPBWTo5pqlSpUVWRQzCABaxMA3B72+/GEJeo4cABl2kag+uQGIIgXJ3NpEC2HVPJCiposjee7lVYqS0LaANuY7ESIJxqe12jIzp4Nt4z8Rl6YylMpo1FWYkK1QKQFUE7C4g32wx8O8DpZMrmswGpVaYurMGY6gd5NzFhA+zCrhFPLO9Jcy1INRQPoQaQHtysdx02O4k9MdeKvE61Sq6wFQ2qPNSSRygqDsOa97xONjG/ufRWK8+AzIuK71FABNQyqyZUHu3qIi/XF+bz7UZpV4NSnCoS2ptPSW2a9tiRbCLJVgmZLqwDkFXf4t+VAwuvMOYAQYjaJwTxGrrqolSsvm6Sk6bKoBI9NREX3scQlJuTl7K793Yu8RcWd6SDS6MGGpiNKiZI6823ta9sJ83mlDrXzNMVFkIAtMaGQG3NEAkSQQTa1sEcT4fqZVVmZtPU8hW5ADHqE3WQTIwpqZGcvrRmVVSPLaCrEmHYSSs2MAwe22MjCO0lOTsUZx0NZnFEqnmalU3ARgugHeBEWja04v4jWoV63KmlWZVXSdzI1Mym8Ede+Pv/AGci62YPTIIK6iRCmSGOne4gR39sL89RdWVmRl5QwmT6zMkx1vtfFUkRcjT+KuB5gsSWJpbL0Xodzud/mN74U53w41KmGcCGiIu4v0EjV0xuOA+LUzGTNGvWgoQVRgIYQLSLj/XAHFs2NPOQQslABcEdjcgRB/2xbZuTdlHFSzZ5/VpeVUKnm0tDAcsiZt1vHUWwVxLjLVUVCxYLMa9wCBaRu0zf2wNlyDUOsSSTyidU+h9OxPTH3MLK/k1su5Ai0djfEqJX6BkDRIUn106vvg4mPlR9hMgbRbff+/TEwGHb0oQcw1TdeymIMzBudhcQZxUF1WUdO/YXN/YnHUyADIgWJkzBMR27RtvhhwnQXapWU1QLsgkT6lgIUTHvtjTLBsoNLqzKwWes3ttMdcNOO5tXqI9JFp6RG/UXLT3OF1SuCQ2qQxJ0X5OgOx6RteFjth1wugtcaWZURjcxv1IB7Axaeo3xgzdI2Ph7iJqZfU1p+sGjaCQYv7DGU8XUwKtJ2JCEXtNgZiCb/PDLIVBQcU0IZGllYQZEwB9gwb4nyr1KVNkSwqADaZAhfWJM2sYOKNYs6W+TRtGW8OcLWs7VCrKF2UiQTc72iAV6YacboujDUq6mGzAED00kR29sairw1srSVmUgMed2O7dbgARjz3iGfao8k6BzEMZg6ZgWHcR77xhUJJRhGmU8MWKmlmGhQzkRPw7juvuJixwyzb84zBApoTApeYQ+k3BuTyzBldgMLMln2p6WWoZLCRTUalUl5WSsSTBAk9MV1GbMVNTaQWiFEBQNoieXp8jvjMHPbs0OVzZFMk01Ty6UA1L6gTqgCOUsZv6b4uy/FFql6ummrzq0aRy9QFDbGRveLYX1ciuWpg1SxaoSV5QxG1/imZJuQfngzJeSaJJZjUmENU/VJG7Rex6kwOmMlhYLbnHBbmM6ahBLA6iGZDI0FRcT0JIAn7+uHfG8zSTL+YoqFqiwpJIF7kkxvuL3N+hxnq/EvLqhfKHmwulmIOn0EA61uILc0Y03h3g+X/F6td68sykBGUKGuZJAnSO0GRiclTsZTsx9esYZZKoGJReU/lAesbG+4H3Y6yjnQ2oOdaFVUKShbfTEXaQGkG298GcTzbLTU6Q1OVlgpIDACYcEMW6k7k26RhXlsiK/neXsoLF5be97yebteQd8OicnQJmhVqFQz62cQbggKsGwGyRfa8TthfWkySZgaQBeQLWI6bntt3weaehRUcc9jLEkMp2GkWIjcSLRtfBmf4UhKrl4qnTfSQt97gLe21/qntjcInkByeUUK5jVpiSpNvftfF9GqwAqUKz/AJO+ki8ECZg32iI674Dyue0a9dPWC0XJDLv1iD88EcO4wEV0FINquCSJAE9cb2NHBb4j4smafX+LrRghWqKtzYwSsxJA2wkp12AaDuADYGw+XoMW+dOqQQD2i59yJjuBvAxy9U7SYClREi17XvFzPucYlQSbbtnD1ZYkKok7RYegk4mKdWJjRbGSBl1U6eirLFfMWWlYMgA7KZmSJsY64FqBl1AyL6bAgHTEjpPQ7dRj7WcSdCMg5bai0ECCZgbtJFrbY+I4ggkkEEm8cwB0mYMi+3XGGnzSL3IAmGi5tYRMCcNcnSqimUMBFYMQWFyQPmYW0DYn1wpJ2DGwPSNpvB6nGn8F5+ghqedqg09KsOknqP7GBmZ8Gk4bwtVy4rrPPIfbSN+VfSYPe2HQcUocuWKc0Ls0jYTYW6xivwZmqNakmXkIZMl76tzqjYdowVlc1RqJUWn5R01AJvqmbn/Eszb09sPGbrKpF/jS2zcbuzBeJfEj5kuU1eUgujkGGaxO/M07QNh6YznOZNljkjaLQ0wdQAG5IIJB3w48XVGpVHQEFGfXJAgtBBkR0Jtf5Y7yv4vWp1qlYN5xUCiVUKgYGLxuNN5jfocI8CyTcqYnZWmrpZdMcxQzqBmwsJv06b4Y+GeDNXraELfkjraVIIWfflY8ojcz6YWtl/q6mZ2IOgfnTew6aSY2x6VwmtU4fk6wsKlY6qhIgyDyqI2t0B3OGoIQt568mP4zSXzArGpVY1GLgWKqtoIOxABPtpJx1mM9lyZoalQUyB5jqD5hHMwEXBAsD17YWV+INTbVpKlg4k7yeqmT6C/Y/IXiGZL8hD6gxI1/FzRKkCwvebW7YCUlkIpZh2YBIi5DNFMsskHUQ3MAZECYjB2UYrRZi5JAlYeICtB5Y7xcd/fCfIUPiZmFNkGoGYJ3EC8G+PlajIZqKcqrznUW3jckC8+nX0wUZbQ94lnaHkKiNUerbm1QoUk7jUQDEYv4JQaplK5gJSQBtSgzYhT8jaReJxm9VwssQFKNoW8apgk+s9O2Nb4FrVR5nl6DTpUmerTrEA6YKnTJGr0HQ98Y2krG00m/uF+f4iRlEU01NMudJmSRfcgb7Ta84RUc3URV0kiBYi8Enod1nt6+uNMnHKME08olOZUSxYQd/f3j5YAzniBWorTpUUSoSSWXczaDjGq6GpewDK06bVCazP5eklWCxPax6TOFrUjuBI6RuN9xuNifbDccTU0Fy3lUZDXqGxvc82w7XnFD8Od+emmmQToW5UAC921QQSf7ttE79giOiqrKW8wEkzBXpFt5id/SMa7hCUMzR0OuhzMGIlrXB6j+eMe6sdxAAgEiIk/zkTfrhp4cos9dVV4SZ1QFvAmfu+ycNF+C2lKnt7sC4tw56NQo9/zW7jH3HoGYpUq7sK9RddO3MCZB7QNsTA0l5KS+PnDPN4BIBOgEgHeAO9ug7YcZHhlF8vVfzD5q3VQu4tJ9MK67HmGkGYuRJEGbHp64Ky2dCUmTQCWHxEX2v8pxjVOjnWRcywPlNvX1x3TcqTBgkEQIIMjbqD0/sYlWnMNyDVJhSLR6Tb2x1lswVUwYIOobAHoekk32B74wwZ8N4xpQoQoYKUBI6GTvNmmBOww38J8TioE12YGRIhSbEzMEE6QDN74zWTp1NLsqFgwgmexBbrcm324ur50DMGrRVaazyheYAQJ+If3OAaEtsk0bjxTw1a1NSPqdALmdzt0IxlMuaTMq0RpckrzbEgb7E3Pp2x6DTzYq0BUVgocKpgWO4Mzex3i2AuA+G6dFzUYBnLHSeiqeyn95w526kNzTRx4V8NhPytYr5kGJ6D5e43jCrxpxOXVAZpq0M3xLqm+xkgD0vtgvxT4mWkPLpHm6nt6W2PqP9sHWqs43sSW0rEAn06Yxv0R1JqK2xPuYqFxraSANIgQAZmOu4ljtc/bMy2ppqPqqMLtqMhpHxkj82bD07Y7dNQBkhVAXTqBaLkEC0gf3vivLBi4LabkSWuN9yBuJufbGZOY4SmCrMQVEESFJBaCQPQ26n1x3RS5DNIuTBk9InsJi+Gq5Kkkj8YkMsnQPrEXETa9pHSYtbHxsijw9OsTVqcpT4TJ2vcEbdR/HGBtNJS4XSq5eMsFVgoViWkFrksSbD2Hyxm6mUr0lYudcMqlCbEdPXTE3EQSMD5LibU6p8xiJtUZb3BsVVSAbCPnjYZEU8xl6rLZykHptcW3vhsFVWpjpmZy3kmmyOyrABAmRJI5Z/OHX2OFVXSQVVgSZlQsWUWM9Sb/f3GOc2KcKqghhOt5JF/SO1sVVSQNURqmDe4Buf4fLGMinZdSywIk8q7lj+aDBKrubi+HPhThspUrsQugSsiZIv9kfwwhziIHGkGIEiTuRJElQRG2378aXwrVLUa1InUSvKCdoHvMRO22nBS8lNKnLJzncrVrI9dyPKnUAPhPr/p3OF/C6polagSDrB3kFbW7dZn1xq/DVMNlmovLDSYB7ttabe/3Yyb0PJqmnVkKPrCD7dr9LnGtVlFJR2pSX/WbHiPABXhp0MJDRaYPr1GJjOpxCqPgNjFgrGCB8/fEwWhnqQeWhVmaZETG1rdPsuccJRJKzyhrKzTp3gmewO8T1xoK2SDJtJjpgDMhmRKZYkUtWgGSBqIYgdBJk2j54rraTi8dHn6WqpCWslwBe8e59PTBQpIKLHTFVHu2okGREAAaeU336gXwPXSIPXr747ySiULAFSSO1upPcD36YgXBwo6GO82+X3YNpaAgR7sCTZ2iGAtABhlME+3XA9RQHOqSASAdpg9Z2MXj1x3X0hxp+Hp13GxmJIJg4AHXA/EdSkukKr3nSRpA2mI3PX+eHPEPGOul5dKmyVGMEsRpUHt/rjNZHOUafMUdiAulRGliJDa9yLERGDcnQaur1NK6acmJMKCwA0yZmWnDJN4Q715RjRXxjgYoMNdUFrGPiMHqSbfI4AqooA0/Z+7DDNUEYabWuXZiCZAtEwYMwNzOF9KmS4WC0sIEwTJ2kzBPczgUWuye5PouydBW3q00YEQKgfSw90ViPa2++NbxbwC4y65qlUp+WdRqLqZhSPxBQVVm0hLkuFIET3wZ4e4xw+i6vXySO42XXkyAe4IKSQf8ADjTUfwkUkRqWWoeTSVTpHn0WaWJZreYQCRMEsY5rCL6B49VywAtVpufzUFSf/dSVfvx9FBqdQLVR0IN1ZSrfYRM/LHrvEPwkUGQ+RlihG7CvlhvYX1kLN+nXbHm2cqfjGcQ1iUDlQxaslYqP8yKoAjpH78ALsz9TIloYGzX9gTa+0xfF9Hi9WkrLShA6ANAu3+K+xI7Wxp/H9LL0T5OVqrVUAcy7Gb39ROMVQVROuTIMadww2n0/hhUNJbWXnLqUJWbHte87kWG0R7xgvOUQtRg1Kn8EAElQrBQSYmJPQbEmcUIQA3latDCG19wZUwLC3v1wQ1SaK07/ABS+0Ej4T3FicN4IZTBUpsdNQMXEiQTJsLzNhaQJ7emLOFZ00q6uBInYQLTtItt1E745ULfUQBBAETcgwfkYxxksqWf4gv3YXplYya6PScmaYUigV5+YnqpPQddsYbxBUNOq4PMG9fQz3mf4YIzmVKOIbVpgnTbpgPxJXNRwwphZEhVUgRG4ud/TG7i+pqWvQPk87AhhPYzj5gBHItP3T+/EwpGzecPqDQxYHTIGq3XpG8wCZ2tHXBWW4dSq8skE7EfxGPmJj1NN7k0zy9RbXaEHiDw49N2Ehh0aY+cY+eGfBmYzZqimyL5dMs2rqAJgWN/XExMcMoJM7VN0B1OEaBJj2JxXXyJOgKADHMAI22Mzckb/AMcTEw0tKKZkdSTQblsgGQkgSJt3nrPoRtjujTj5dOhxMTFlpxUU0SepJyaYbkeD1a4qQwARS5DenQR16ThRm6T0agIMMDqWLxBkb74mJhJRWxy/o3Tm9+07XjVe3PMREqto26dN/XrOOf8Atatq16+a19K9NUfVgfG32+2JiYgdR2eOV7/lN4nlXpYW0xgXOZ16pBqNMCAYAgb9AO+JiYAKKi6QrMJDAFSe329YxRmDqIAi/pGJiYQ1oMyNdhT8suVps2o2kSOsb2x9DgA7QbXEnp9nyxMTG+BPIvevzDsMWZnMavhiBYED+ziYmMNR2uaZBfmvZ5PzF7npv2ww89aiCdRIssmwHUR0ve3c4mJjGNFgb8PXuR9/8cTExMYPR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16390" name="Picture 10" descr="http://www.estacaoliberdade.com.br/wordpress-3.5-pt_BR/wordpress/wp-content/uploads/einstein-al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20938"/>
            <a:ext cx="260667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57200" y="765175"/>
            <a:ext cx="4906963" cy="20161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200" dirty="0">
                <a:latin typeface="+mj-lt"/>
                <a:ea typeface="+mj-ea"/>
                <a:cs typeface="+mj-cs"/>
              </a:rPr>
              <a:t>Michel </a:t>
            </a:r>
            <a:r>
              <a:rPr lang="pt-BR" sz="3200" dirty="0" err="1">
                <a:latin typeface="+mj-lt"/>
                <a:ea typeface="+mj-ea"/>
                <a:cs typeface="+mj-cs"/>
              </a:rPr>
              <a:t>Paty</a:t>
            </a:r>
            <a:r>
              <a:rPr lang="pt-BR" sz="3200" dirty="0">
                <a:latin typeface="+mj-lt"/>
                <a:ea typeface="+mj-ea"/>
                <a:cs typeface="+mj-cs"/>
              </a:rPr>
              <a:t>.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3200" dirty="0">
                <a:latin typeface="+mj-lt"/>
                <a:ea typeface="+mj-ea"/>
                <a:cs typeface="+mj-cs"/>
              </a:rPr>
              <a:t>Einstein </a:t>
            </a:r>
            <a:r>
              <a:rPr lang="pt-BR" sz="3200" dirty="0" err="1">
                <a:latin typeface="+mj-lt"/>
                <a:ea typeface="+mj-ea"/>
                <a:cs typeface="+mj-cs"/>
              </a:rPr>
              <a:t>Philosophe</a:t>
            </a:r>
            <a:r>
              <a:rPr lang="pt-BR" sz="3200" dirty="0">
                <a:latin typeface="+mj-lt"/>
                <a:ea typeface="+mj-ea"/>
                <a:cs typeface="+mj-cs"/>
              </a:rPr>
              <a:t> (1993)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3492500" y="4941888"/>
            <a:ext cx="3600450" cy="161131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pt-BR" sz="3200" dirty="0">
                <a:latin typeface="+mj-lt"/>
                <a:ea typeface="+mj-ea"/>
                <a:cs typeface="+mj-cs"/>
              </a:rPr>
              <a:t>Michel </a:t>
            </a:r>
            <a:r>
              <a:rPr lang="pt-BR" sz="3200" dirty="0" err="1">
                <a:latin typeface="+mj-lt"/>
                <a:ea typeface="+mj-ea"/>
                <a:cs typeface="+mj-cs"/>
              </a:rPr>
              <a:t>Paty</a:t>
            </a:r>
            <a:r>
              <a:rPr lang="pt-BR" sz="3200" dirty="0">
                <a:latin typeface="+mj-lt"/>
                <a:ea typeface="+mj-ea"/>
                <a:cs typeface="+mj-cs"/>
              </a:rPr>
              <a:t>.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pt-BR" sz="3200" dirty="0">
                <a:latin typeface="+mj-lt"/>
                <a:ea typeface="+mj-ea"/>
                <a:cs typeface="+mj-cs"/>
              </a:rPr>
              <a:t>Einstein (2007)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Imagem 2" descr="Palco Relogio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773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781300"/>
            <a:ext cx="569913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933825"/>
            <a:ext cx="568325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149725"/>
            <a:ext cx="476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933825"/>
            <a:ext cx="576262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997200"/>
            <a:ext cx="4762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CaixaDeTexto 25"/>
          <p:cNvSpPr txBox="1">
            <a:spLocks noChangeArrowheads="1"/>
          </p:cNvSpPr>
          <p:nvPr/>
        </p:nvSpPr>
        <p:spPr bwMode="auto">
          <a:xfrm>
            <a:off x="2268538" y="1052513"/>
            <a:ext cx="1582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400">
                <a:solidFill>
                  <a:schemeClr val="bg1"/>
                </a:solidFill>
              </a:rPr>
              <a:t>Tempo</a:t>
            </a:r>
          </a:p>
        </p:txBody>
      </p:sp>
      <p:sp>
        <p:nvSpPr>
          <p:cNvPr id="20489" name="CaixaDeTexto 26"/>
          <p:cNvSpPr txBox="1">
            <a:spLocks noChangeArrowheads="1"/>
          </p:cNvSpPr>
          <p:nvPr/>
        </p:nvSpPr>
        <p:spPr bwMode="auto">
          <a:xfrm>
            <a:off x="3492500" y="5516563"/>
            <a:ext cx="1584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400">
                <a:solidFill>
                  <a:schemeClr val="bg1"/>
                </a:solidFill>
              </a:rPr>
              <a:t>Espaço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r="54889"/>
          <a:stretch>
            <a:fillRect/>
          </a:stretch>
        </p:blipFill>
        <p:spPr bwMode="auto">
          <a:xfrm>
            <a:off x="6372225" y="2060575"/>
            <a:ext cx="2179638" cy="352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260350"/>
            <a:ext cx="7467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Uma história das origens da TRE</a:t>
            </a:r>
            <a:endParaRPr lang="pt-BR" dirty="0"/>
          </a:p>
        </p:txBody>
      </p:sp>
      <p:sp>
        <p:nvSpPr>
          <p:cNvPr id="37892" name="Espaço Reservado para Conteúdo 2"/>
          <p:cNvSpPr>
            <a:spLocks noGrp="1"/>
          </p:cNvSpPr>
          <p:nvPr>
            <p:ph idx="1"/>
          </p:nvPr>
        </p:nvSpPr>
        <p:spPr>
          <a:xfrm>
            <a:off x="250825" y="2133600"/>
            <a:ext cx="5976938" cy="3240088"/>
          </a:xfrm>
        </p:spPr>
        <p:txBody>
          <a:bodyPr/>
          <a:lstStyle/>
          <a:p>
            <a:pPr algn="just" eaLnBrk="1" hangingPunct="1"/>
            <a:r>
              <a:rPr lang="pt-BR" altLang="pt-BR"/>
              <a:t>Peter Galison: “</a:t>
            </a:r>
            <a:r>
              <a:rPr lang="pt-BR" altLang="pt-BR" i="1"/>
              <a:t>Relógios de Einstein e Mapas de Poincaré</a:t>
            </a:r>
            <a:r>
              <a:rPr lang="pt-BR" altLang="pt-BR"/>
              <a:t>”</a:t>
            </a:r>
          </a:p>
          <a:p>
            <a:pPr algn="just" eaLnBrk="1" hangingPunct="1"/>
            <a:endParaRPr lang="pt-BR" altLang="pt-BR"/>
          </a:p>
          <a:p>
            <a:pPr algn="just" eaLnBrk="1" hangingPunct="1"/>
            <a:r>
              <a:rPr lang="pt-BR" altLang="pt-BR"/>
              <a:t>Uma história “contextualista” das origens da teoria.</a:t>
            </a:r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E14F5F6-5EDF-E84C-8D83-36BD48696A35}" type="slidenum">
              <a:rPr lang="pt-BR" altLang="pt-BR">
                <a:solidFill>
                  <a:srgbClr val="9B9A98"/>
                </a:solidFill>
              </a:rPr>
              <a:pPr eaLnBrk="1" hangingPunct="1"/>
              <a:t>60</a:t>
            </a:fld>
            <a:endParaRPr lang="pt-BR" altLang="pt-BR">
              <a:solidFill>
                <a:srgbClr val="9B9A98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ítulo 1"/>
          <p:cNvSpPr>
            <a:spLocks noGrp="1"/>
          </p:cNvSpPr>
          <p:nvPr>
            <p:ph type="title"/>
          </p:nvPr>
        </p:nvSpPr>
        <p:spPr>
          <a:xfrm>
            <a:off x="4787900" y="1773238"/>
            <a:ext cx="3816350" cy="3816350"/>
          </a:xfrm>
        </p:spPr>
        <p:txBody>
          <a:bodyPr/>
          <a:lstStyle/>
          <a:p>
            <a:pPr eaLnBrk="1" hangingPunct="1"/>
            <a:r>
              <a:rPr lang="pt-BR" altLang="pt-BR" sz="3200"/>
              <a:t>Arthur I. Miller.</a:t>
            </a:r>
            <a:br>
              <a:rPr lang="pt-BR" altLang="pt-BR" sz="3200"/>
            </a:br>
            <a:r>
              <a:rPr lang="pt-BR" altLang="pt-BR" sz="3200"/>
              <a:t>Einstein &amp; Picasso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595B3F-2457-EE4A-97C6-60538040A566}" type="slidenum">
              <a:rPr lang="pt-BR" altLang="pt-BR">
                <a:solidFill>
                  <a:srgbClr val="9B9A98"/>
                </a:solidFill>
              </a:rPr>
              <a:pPr eaLnBrk="1" hangingPunct="1"/>
              <a:t>61</a:t>
            </a:fld>
            <a:endParaRPr lang="pt-BR" altLang="pt-BR">
              <a:solidFill>
                <a:srgbClr val="9B9A98"/>
              </a:solidFill>
            </a:endParaRPr>
          </a:p>
        </p:txBody>
      </p:sp>
      <p:sp>
        <p:nvSpPr>
          <p:cNvPr id="65540" name="AutoShape 4" descr="data:image/jpeg;base64,/9j/4AAQSkZJRgABAQAAAQABAAD/2wCEAAkGBhQSERQSExQVFBIWGBUWGBcXFxQYFxUXFxQXFhQVGBcYHCYeGB0jGhcUHy8gIycpLCwsFR4xNTAqNSYrLCkBCQoKDgwOGA8PGCodHBwpKSkpKikpKSkpKSkpKSwpKSkpKSkpKSkpKSkpKSkpKSwpKSksLCksLCkpKSwsKSwpKf/AABEIAMwAiwMBIgACEQEDEQH/xAAcAAACAgMBAQAAAAAAAAAAAAAFBwQGAgMIAQD/xABOEAACAAMEBAYMCwcCBwEAAAABAgADEQQFEiEGMUFRBxNhcYGRIiQyUlNzkqGxs8HRFBUWFyMzNHSCk7I1QmJyg6LhwtIlQ1Sjw+LwRP/EABgBAAMBAQAAAAAAAAAAAAAAAAABAgME/8QAJBEAAgIBBAIDAAMAAAAAAAAAAAECESEDEjFBIlETQmEycYH/2gAMAwEAAhEDEQA/AKbfLqt4WhmFQLVPJGuo4965GCXyjsvgf+3LgbfEjHeNoQ5BrVPB6Z7xZLHo9ITPCGO9ji82rzRzxT6HJrsiWa8ZEzuLMW5pUunXqgol3SqVMqWvIVl5c9I2z0YiiOE/CD7aeaA9p0aaZ3doducCnVWkacGfJrvq0WUS3VRLLkEDCimh5wMo18Gkrts+Lb0iNFu0TEuWz8aThFaYQK+eJfBkw+Ft4tvSIn7I1VbXQ0EWI15g8W9O9b0RLUwMv+9pUmWQ57oEAbeWNzETk9Mz6Ym3fKyiO4GKg1VgnJwqIZkYTrB0wJtV3nZBo3ooyofTEVrWDWBAV9pZGuNTS84MT1HJGVluwTKKCKnUdnTFWAKswIYMNYIPnh6STWRXaU/0wqL1uDiWlrUHFu56ZQ3JKUlBdy081ITKRbtHrzl/BrOuIV4qSKf01g1CW4Mbe0x1xGtKKOYZeyHVEG5yvpGpNutQAJJtFooN/wBO8Qzdk7wUzyW90Eb9n8Xb7Q4FStpnmnNPeJJ01fwadbe+ObHZpnpAT4uneCmeS3ujFrtneCmeQ3ug58tn8GnW0fHTh/Br1tD8fYXP0AHsM0Aky3AGslWAHTSLPwZntpvFt+pYH23TBpktpZRRiBFamJ/Bme2n8Wf1LBGtyoHe12NRTlFO4QLISqTRmFqD07Yt6mI142QTZbIdo/8AjHUcrFHKl4iDqpG20qYk2m72kuysKZ05+URoebAQDml57TGyyWc4olmcAIzsHZMCaAQwIFvsTBjQEiN90XS7EYCcQzoRlFkvOQJZDihGVYkS72QJUABuQQWBBvwlZtnYgFlGrYTXKLVo1ap0yQzTu6LNTZlEGy2FbSiM4qQTTkiyJLCrTkgGiq8E3dj+Y+mHnCO4KfrPxH9UPGIOg5gvOWGvOcpFQbVPBH9d4i6T2ZUn4UAUYVNByxvve0BLxnuakLap5NNeU94JvpXIOZlsTyqh9sc+KZbtNNA3RmwpMScXUMVApXZk3uEV5ouaaWyBqlsK66Kg9sazpNZvBHyJcDSrkE5J3QOu675bWKbMKAuMVG2jVSJ3BmO2n8Wf1LGu36TSWkvLRGUsKdyoFegxnwbHtl/Fn9Sw1W5UGdrsaSmPJrgAk5UjENFf0l0glJLmSsf0hUig5Y6TmKzf+knHzClBgWtN8BXnRBMzOsepOrDIN81q0iO00g5aoycVEasIBzJEMA7dMp5lS5OGmQO2MZq4cqxos+anDManpjyzAu6pXWRmeeEAytH7PhkoRtEFW1GI1jlhVVRsAESMUBSKtwVfWfjb9Rh4wj+Cz60/zt+ow8Ig3OX7zkh7ynq2YNqng/nvEfSK7RLm4ZakLhB2nOJds/ak771P9fMgte2kfETMGDFkDXFTX0RzpKslNtSwUjiG71uoxiZLd6eoxbBpqPBHy/8A1jw6bDwR8v8AxCqPsvdL0VAy2Gw9Ri5cFdlaZa3VaV4pjnlqZYh3hpYJkp5fFkYhSuKtM+aD3Aovb7+Jb9Sw4pblQNtxdlgvXRq9XJEvikTMCjitN9aa4rU7gnvFiWIlknM1mDOHDZ7DaFrRvCMBUGpYjArE7F7LMbCOWJKyJ4KlswCS1CuagHCoHUTzGOykYfGhIDgjvDvJf5qxieCO8diS/wA1Ie9usbTDKoCBiBfsqUUCtDQ5nEFGXLEN7NathAGEjWuTHHQ8oGJOfBy5ioXxiMvbQO22aS06dLUS0piImKxzIAyGvMiA1lttnGbqzHlBpDx4S6/FNoqCCMIzpn9IueWyERcqyeNPH0wUOuuvKmqMdSbTpFLTVWE7Rftnw0RSDzQDNv7KucWbi7u3r/fEmbc9iVBMYAI2o1eh3QlOX4Ttj6YTuTTiziSizZhDgUPYt0ZiCY05slPrf7W90VL4Nd/fL5TxHv8AuuTLkq8od0RnUmoIO+Dcyqj+lr4KnDTKjUXYjmLEjzQ8YRPA/rToh7RYzle/3cW+0lK4/hNow011496Ujbe9zTwnHTXDMKAjaBymlMvbEi0OovWcW1fCbR1mdMAjfpBddomTexq0sgUFaAb6iu+OZLDLcqaKrLlliFUEk5ADXFisuhbkVdwh3AYus1EEbuuuXY0M2aQX37v4V3kwAvC+Ztoei4gCaKi19msw6S5Hucng9vfRl5C46h02kChHON3LFs4ER28/iW/UsD7LJmS7FNE/aGoCakAigB/FBPgRHb0zxLfrWGklJAnaY8Zs4IpdtSgk8wiLMvlFJBDZYa6tTKWBzOrsXHOpiaZQIoQCNxAMa5Sy3HY4GAOzCQDt5jmeuOkg1T70VaZMapjGWzIUodtWUU3sI9sl5LMYqoOQrXZrI/06txG+JDyFJqVBPKAdRB9IB6I+lWZVzVVB5ABu3cw6hCwBUuFf9l2j8HrFjnBo6P4WP2XaPwesWOerHdrzmKoATSuZAy6Yw1ctGkHSIdYtlzXhKnSBZ5xAIyFTSoGog7xAw6I2nvV8pYwOidp7weUsQk0EnGS5Di6ISAcRmMV5SoHXSIOkt6o+GVLIKptGrVQAbwBEH5LWjvB5SxptlzzZK1daA5VqDn0RX+EJK8uy/wDBBrXn9sPWEVwQa154esbknKOlB7dtX3i0eveM7PpTPVcOIGnfAE9cbb6tAl3jaHYVC2m0Ejf9NM3wRGlsnwJ6kjlXLzRrLrFlct15zJpq7Fjs3DmGyNdmtJR1ca1II6IulkvQTe4szkbyEA6zBMypYXE6om+uCg6YvZ+kfJWKKHeV+zZ+TkBe9GQ6d8XfgQ+3TPEt+tID37e9m4p0TCzkUBVRQZg66QY4EPt03xJ/WkEV5ItPx4oehBoaZHYYFWLR8y8NHrSutdpVFxa9dErn3x5BGEu8JwBNC5LzFUYCAFWiqxAzoWodeondE2z253cDBRavmQ2paAHYMycuSu6OrKIya0uSiFS9SSprTOgwhhr2hSPxHXEyx2TBizriZm1agTULzCIMq8ZmEsynFjw4MJyUzcKnFTOijEefZGL3vMCqeKJLKDSjdiSVGE7qVfydm1U2LIG4Wf2XP/B6xY54sl4PJYshoaU2HLph+8JdrL3XaqrSjSwDQjEMSHEK8/QQRCJui6jaJmAGgAqx3D3xhqLKLjVZN3yrtHfjyV90efK20d+PJWDr2KwyOxfCWGvESx6hkIwN5WHvV/LPuiafsm11EC/K20d8vkrGi237NnLhmEEA1yUDPoiwcXYJuQwqT/Mh90B790fMijKcUs7TrB3GCmNON8Uy78EOtef2w9YRXBDrXn9sPWNyWcuXtZ1e8rQrGim02gE1plx0zbFisd3WaX3Il13lgT1mKvpFKLW61KoqTabQABt+meI/xHP8E/UI5k66Lkr7ovNpYMKLPCcxQnrMB5+jUtzVrQzHlZDFd+JLR4J+qPviSf4J+qKcr6JUUvsFbx0ZlS5Tus0sVFQKpnmBs54svAcvbs3xJ9YkUKbdU5AWaWwUayRkIv3Ab9tm+IPrEgj/ACWC+ubHooiIL2l48FTXEy6sgUUMxJ3AHXviYIg/EsvPusxMB7I/8xgz9ZA6o6P7MzetvlnU4jbLmBhVSCDtG2IjXLKP7vfbTniKlq9KJ5IiXJlBQFGoZDm2QOgKfwtD/hc/+n6xYR+iFtVJzKxpjFAeUGtOmHfwt/suf/T9YI53stieaxEsYiBWgpqjHUfki0ri0wxfujjy8c0MCla5mjCp1cuZivVgjbZtoCcXM4zBlkwNMtWf+YGxlLkuF1yTbru5p74FIBpXsq6tvPFj0jZZVmlyMWJ+x56LWp5N0VORaWltiQlWG0a88o8ecWJLEknaTUw06QpRt36GfwQ615/bD1hFcEOtef2w9Y6TJnLN+2oy7wtLgAlbTaCK6vrnjcNMpvep1H3xna5Qa9JwIBBtVoqDmD9LMgfpJJC2hgoCii5AADVyRzZStF0m6aJw00m97L6m98ffLWb3kvqb3x7o9ZUazzyyqSAaEgEjsCcorZhtyXYKMW+A5bdLJk2W0tlQBhQkYq6wdp5It/AWe3Z3iD6xIqtlsiG73cquME0agqOzG2LRwE/bZ3iP/IkON7lYKqdD3BiHfNodJEx5Yq4Woyr0020FT0Rl8ZyhkZssHLW6bTQbeQ9UbPh0uoGNKk0AxLmdwzzMb0Zld0MvedOMwTCWUAEMRqavc1HJ6ItMa+MUCtQBU7Rrzr6D1RibWlK41oNuIU2ba8o64KBFQ4XT/wALn88v9Yjnqw3k8lsSEA0pmK5R0FwtTQ11TipBGKWKggj6wA5iENcd1rPmFXYqoWtRTeN8Y6n8kaxqnZZrmvxpsmY7gfR1OVRWik+yIBvixzfrJWE78I9K5xOkPZLOjJxgIbuhXETlSmXIYhNpFZZf1Ump34VHnNTBf6YpZdJnqaOWacKynYdZH9w9sCb50cNnUNjDKTTUQdVdX+Yl2jTaYe4RV56sfd5oE26+Jk4UmOSBmBkBWE3E0iprngYvBBrTnEPSEVwQa054esbIhnLt62sSrytEwioW02g0G36aYPbBD5Zy/Bt1rAfSlh8Mtf3i0eveA/HVZaavdErTa4ZLnF8ouI0zl+DbrWMTpjK8E39sXHQ27pLWWW/FoWYVJKqTXpEGjYJFPqpXkJ7oe1+wuPoVF6aVS5kl5aowLD+GmsHYeSLJwFjtyf4g+tSLHbrHKAykyt3cIP8ATFce3mUGMkcW1KEoMBPStMoSi07bK+RJUkNGy6GKn/MY5YcwMgBT3k78t0ZWfQtUdG4xiEYMARrprBNcxq5iK5wgLz0stitlabQOabN/3REXTW2f9VaPzpn+6OjdJi+U6Yt2jomyuKZyBjL1UUbPFVenEwruPTEFdEmVcImilVOaGuXF7Q48GvWeSnPkvTa2VA+FWj82Z74OrphawB2xO/Mb3wtzQvkGLwi3Z8HuedLDYqzFapFD2UytDn0QjLHYHnOEQVJ6gN5iw33pJaJslkmTpjqaZMxIyOWRjXoU44yYP3sIpzA5+yObU8pZNIz8WwffGjzWdFYsGqaGgoAaVGe3bAqVJZ2CqCWOoDXBm2XRapk0hldjU517HnG4Qdsdhl2GUZkwgzDlXf8AwL74z22yt9R9sDSdC5pFSyKd2Z6yBAq8rpmSDRxrGRGo80EJl82i0TKSyw2hUNKD29MFdKa/A5YmU42q156HFDpdBukmr7LFwQa05xD1hFcEGtecQ9Y6DNnKuky9uWulPtFp9e8V5pRrU5EHzRY9JR27a/vFo9c8B7RKJBIy9sWjnGZwb27FJKVrh81YuYoMzC74MpLJZ5swZ1YAA7xrgJpNpJapjuisxwnMSwaLyVEIqxmW+2IARUHkio3nfctAQrDE2snYOSKjovLmzbSkos1G11qaDbEXSy7WkWl5ZNdoO8HVDrIjG+bWjN2JqN8DUWPlkkRuURXAHlkHZCDxaA1hTsxBeExGFsP0Z6PTA6zWppbB0JDDURE+2fVno9MZaOXOJ8w4u4UVNNueQrs2xzaiuR06TSi7Ja6bTaUKyyd9D6K0gNeF5vObE7V3DYOYQU0jmWaipJADKSDQGhHPtzERLmuJrQ2WSDum9g3mM3fBpHaluqiJYLwaS4mJTEK69RqKZxleN6TJ5rMatBkBkBzCLTNu6wyewfCW5SxPTTIQJ0kuJZKibKNZbbK1pXMUO0ERW1oFOLfBduB/WnRD1hFcD+tOiHrG5kzlHSSd29a8v/02n17xFkuCRXVt684laS/brX95tPr3gerxRzsZWid2PZ0mI9CjEMhGdQRq9ETrXcst04sAqCanCaEk7TFc0d0sTiVkTKhgaKdh3VOykWmXUQhke6rnlWYHi17I62Jq3NUxUOEq7/pFnbxQ9GqLjapjElqVwjJd554Xel+kTzTxbJgprB1w0AOstiDy8VcxETF1xqstrK1FcjGaisWIlWLaTE0PGikfVhCN9sP0Z6PTEjRO8llTGVzRXAFTqBByr54g2qZ2BEQUQsQFBJOVAMzHPqYlZ1aSuDRcjoXLLYuMbAc6Cmr+bd0Rje9/S7OnE2emIZVGYXl5WgTI0VtLDOiDczekCNp0Jnd/L62/2xOekHjflKwbdNjE+dhdyuKprrJIzOvpgxpVbpayVs8shsNK0NaACgBO+IM/RG0LmArfysK9RgJaJLJiVgVI1gihETlGlKTu+BqcD37nRD1hFcD37nRD1joMmcn6SfbrX94tHr3gcSIIaR/b7X95tHr3geyxZzmaGkMC5784yUpJzAAbfzxQZcqpoBmdm+LrcWj6y0pMP0kz+2grTnhMAZeN9z2tZlyu5pvIHOYrd9SnDMXKMTlkcxTdF3eRxDdmBQ6npkfdAa+Vsa9kyFnbaGIpAmBSpYgvd4GIA7YHzVGI0yGyCFypV6nUBlzxoxskq4NeTzR8xEDp888YxB2mN8u2A68omiTO1zOxpvg1oPKUzJjHulUU5KnP2DpiuT5tTG67rweS4dDnqodRG4xhqOpHTpq4NBW8tJbSHZa8XQnsQAKDnOvniF8o7R4VvN7osEvS6S4pNlGvMrjz5xl8cWHvB+V/iIa/Sk6+oEs+lloU5sH5CB7M4KaXoHsyTSuF8sttGBJEbvlHZEzSXn/DLVT1mAN/X41o1jCg1L7SdsHQ0raaVF/4Hv3OiHrCK4H9adEPaNiWVm0cG93O7THsksuzM7HsqlmJZj3W0kxQb+4MkeYeJkiWgP7uL2mHHWPoCaQjbPwYzZbYkxK2+nvESjoJaSQeMmVBqDlkd+qHRH0AUhL2nQS0zFwvMdl3GnugeeCVjrB88PiPaQBSEL80Z70+eNicFTjIBhD2pH0FhSEJ80R70+ePfmjPenzw+qR5BYUhDfNIe9Pnj35pG70+eHxH0DyNYEP80rd6fPH3zSt3p88PmkfUhUh2xDfNK24+ePDwRHvT54fMfQUgtiu0M0RmWSYuRw1hpR9H0MR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65541" name="AutoShape 6" descr="data:image/jpeg;base64,/9j/4AAQSkZJRgABAQAAAQABAAD/2wCEAAkGBhQSERQSExQVFBIWGBUWGBcXFxQYFxUXFxQXFhQVGBcYHCYeGB0jGhcUHy8gIycpLCwsFR4xNTAqNSYrLCkBCQoKDgwOGA8PGCodHBwpKSkpKikpKSkpKSkpKSwpKSkpKSkpKSkpKSkpKSkpKSwpKSksLCksLCkpKSwsKSwpKf/AABEIAMwAiwMBIgACEQEDEQH/xAAcAAACAgMBAQAAAAAAAAAAAAAFBwQGAgMIAQD/xABOEAACAAMEBAYMCwcCBwEAAAABAgADEQQFEiEGMUFRBxNhcYGRIiQyUlNzkqGxs8HRFBUWFyMzNHSCk7I1QmJyg6LhwtIlQ1Sjw+LwRP/EABgBAAMBAQAAAAAAAAAAAAAAAAABAgME/8QAJBEAAgIBBAIDAAMAAAAAAAAAAAECESEDEjFBIlETQmEycYH/2gAMAwEAAhEDEQA/AKbfLqt4WhmFQLVPJGuo4965GCXyjsvgf+3LgbfEjHeNoQ5BrVPB6Z7xZLHo9ITPCGO9ji82rzRzxT6HJrsiWa8ZEzuLMW5pUunXqgol3SqVMqWvIVl5c9I2z0YiiOE/CD7aeaA9p0aaZ3doducCnVWkacGfJrvq0WUS3VRLLkEDCimh5wMo18Gkrts+Lb0iNFu0TEuWz8aThFaYQK+eJfBkw+Ft4tvSIn7I1VbXQ0EWI15g8W9O9b0RLUwMv+9pUmWQ57oEAbeWNzETk9Mz6Ym3fKyiO4GKg1VgnJwqIZkYTrB0wJtV3nZBo3ooyofTEVrWDWBAV9pZGuNTS84MT1HJGVluwTKKCKnUdnTFWAKswIYMNYIPnh6STWRXaU/0wqL1uDiWlrUHFu56ZQ3JKUlBdy081ITKRbtHrzl/BrOuIV4qSKf01g1CW4Mbe0x1xGtKKOYZeyHVEG5yvpGpNutQAJJtFooN/wBO8Qzdk7wUzyW90Eb9n8Xb7Q4FStpnmnNPeJJ01fwadbe+ObHZpnpAT4uneCmeS3ujFrtneCmeQ3ug58tn8GnW0fHTh/Br1tD8fYXP0AHsM0Aky3AGslWAHTSLPwZntpvFt+pYH23TBpktpZRRiBFamJ/Bme2n8Wf1LBGtyoHe12NRTlFO4QLISqTRmFqD07Yt6mI142QTZbIdo/8AjHUcrFHKl4iDqpG20qYk2m72kuysKZ05+URoebAQDml57TGyyWc4olmcAIzsHZMCaAQwIFvsTBjQEiN90XS7EYCcQzoRlFkvOQJZDihGVYkS72QJUABuQQWBBvwlZtnYgFlGrYTXKLVo1ap0yQzTu6LNTZlEGy2FbSiM4qQTTkiyJLCrTkgGiq8E3dj+Y+mHnCO4KfrPxH9UPGIOg5gvOWGvOcpFQbVPBH9d4i6T2ZUn4UAUYVNByxvve0BLxnuakLap5NNeU94JvpXIOZlsTyqh9sc+KZbtNNA3RmwpMScXUMVApXZk3uEV5ouaaWyBqlsK66Kg9sazpNZvBHyJcDSrkE5J3QOu675bWKbMKAuMVG2jVSJ3BmO2n8Wf1LGu36TSWkvLRGUsKdyoFegxnwbHtl/Fn9Sw1W5UGdrsaSmPJrgAk5UjENFf0l0glJLmSsf0hUig5Y6TmKzf+knHzClBgWtN8BXnRBMzOsepOrDIN81q0iO00g5aoycVEasIBzJEMA7dMp5lS5OGmQO2MZq4cqxos+anDManpjyzAu6pXWRmeeEAytH7PhkoRtEFW1GI1jlhVVRsAESMUBSKtwVfWfjb9Rh4wj+Cz60/zt+ow8Ig3OX7zkh7ynq2YNqng/nvEfSK7RLm4ZakLhB2nOJds/ak771P9fMgte2kfETMGDFkDXFTX0RzpKslNtSwUjiG71uoxiZLd6eoxbBpqPBHy/8A1jw6bDwR8v8AxCqPsvdL0VAy2Gw9Ri5cFdlaZa3VaV4pjnlqZYh3hpYJkp5fFkYhSuKtM+aD3Aovb7+Jb9Sw4pblQNtxdlgvXRq9XJEvikTMCjitN9aa4rU7gnvFiWIlknM1mDOHDZ7DaFrRvCMBUGpYjArE7F7LMbCOWJKyJ4KlswCS1CuagHCoHUTzGOykYfGhIDgjvDvJf5qxieCO8diS/wA1Ie9usbTDKoCBiBfsqUUCtDQ5nEFGXLEN7NathAGEjWuTHHQ8oGJOfBy5ioXxiMvbQO22aS06dLUS0piImKxzIAyGvMiA1lttnGbqzHlBpDx4S6/FNoqCCMIzpn9IueWyERcqyeNPH0wUOuuvKmqMdSbTpFLTVWE7Rftnw0RSDzQDNv7KucWbi7u3r/fEmbc9iVBMYAI2o1eh3QlOX4Ttj6YTuTTiziSizZhDgUPYt0ZiCY05slPrf7W90VL4Nd/fL5TxHv8AuuTLkq8od0RnUmoIO+Dcyqj+lr4KnDTKjUXYjmLEjzQ8YRPA/rToh7RYzle/3cW+0lK4/hNow011496Ujbe9zTwnHTXDMKAjaBymlMvbEi0OovWcW1fCbR1mdMAjfpBddomTexq0sgUFaAb6iu+OZLDLcqaKrLlliFUEk5ADXFisuhbkVdwh3AYus1EEbuuuXY0M2aQX37v4V3kwAvC+Ztoei4gCaKi19msw6S5Hucng9vfRl5C46h02kChHON3LFs4ER28/iW/UsD7LJmS7FNE/aGoCakAigB/FBPgRHb0zxLfrWGklJAnaY8Zs4IpdtSgk8wiLMvlFJBDZYa6tTKWBzOrsXHOpiaZQIoQCNxAMa5Sy3HY4GAOzCQDt5jmeuOkg1T70VaZMapjGWzIUodtWUU3sI9sl5LMYqoOQrXZrI/06txG+JDyFJqVBPKAdRB9IB6I+lWZVzVVB5ABu3cw6hCwBUuFf9l2j8HrFjnBo6P4WP2XaPwesWOerHdrzmKoATSuZAy6Yw1ctGkHSIdYtlzXhKnSBZ5xAIyFTSoGog7xAw6I2nvV8pYwOidp7weUsQk0EnGS5Di6ISAcRmMV5SoHXSIOkt6o+GVLIKptGrVQAbwBEH5LWjvB5SxptlzzZK1daA5VqDn0RX+EJK8uy/wDBBrXn9sPWEVwQa154esbknKOlB7dtX3i0eveM7PpTPVcOIGnfAE9cbb6tAl3jaHYVC2m0Ejf9NM3wRGlsnwJ6kjlXLzRrLrFlct15zJpq7Fjs3DmGyNdmtJR1ca1II6IulkvQTe4szkbyEA6zBMypYXE6om+uCg6YvZ+kfJWKKHeV+zZ+TkBe9GQ6d8XfgQ+3TPEt+tID37e9m4p0TCzkUBVRQZg66QY4EPt03xJ/WkEV5ItPx4oehBoaZHYYFWLR8y8NHrSutdpVFxa9dErn3x5BGEu8JwBNC5LzFUYCAFWiqxAzoWodeondE2z253cDBRavmQ2paAHYMycuSu6OrKIya0uSiFS9SSprTOgwhhr2hSPxHXEyx2TBizriZm1agTULzCIMq8ZmEsynFjw4MJyUzcKnFTOijEefZGL3vMCqeKJLKDSjdiSVGE7qVfydm1U2LIG4Wf2XP/B6xY54sl4PJYshoaU2HLph+8JdrL3XaqrSjSwDQjEMSHEK8/QQRCJui6jaJmAGgAqx3D3xhqLKLjVZN3yrtHfjyV90efK20d+PJWDr2KwyOxfCWGvESx6hkIwN5WHvV/LPuiafsm11EC/K20d8vkrGi237NnLhmEEA1yUDPoiwcXYJuQwqT/Mh90B790fMijKcUs7TrB3GCmNON8Uy78EOtef2w9YRXBDrXn9sPWNyWcuXtZ1e8rQrGim02gE1plx0zbFisd3WaX3Il13lgT1mKvpFKLW61KoqTabQABt+meI/xHP8E/UI5k66Lkr7ovNpYMKLPCcxQnrMB5+jUtzVrQzHlZDFd+JLR4J+qPviSf4J+qKcr6JUUvsFbx0ZlS5Tus0sVFQKpnmBs54svAcvbs3xJ9YkUKbdU5AWaWwUayRkIv3Ab9tm+IPrEgj/ACWC+ubHooiIL2l48FTXEy6sgUUMxJ3AHXviYIg/EsvPusxMB7I/8xgz9ZA6o6P7MzetvlnU4jbLmBhVSCDtG2IjXLKP7vfbTniKlq9KJ5IiXJlBQFGoZDm2QOgKfwtD/hc/+n6xYR+iFtVJzKxpjFAeUGtOmHfwt/suf/T9YI53stieaxEsYiBWgpqjHUfki0ri0wxfujjy8c0MCla5mjCp1cuZivVgjbZtoCcXM4zBlkwNMtWf+YGxlLkuF1yTbru5p74FIBpXsq6tvPFj0jZZVmlyMWJ+x56LWp5N0VORaWltiQlWG0a88o8ecWJLEknaTUw06QpRt36GfwQ615/bD1hFcEOtef2w9Y6TJnLN+2oy7wtLgAlbTaCK6vrnjcNMpvep1H3xna5Qa9JwIBBtVoqDmD9LMgfpJJC2hgoCii5AADVyRzZStF0m6aJw00m97L6m98ffLWb3kvqb3x7o9ZUazzyyqSAaEgEjsCcorZhtyXYKMW+A5bdLJk2W0tlQBhQkYq6wdp5It/AWe3Z3iD6xIqtlsiG73cquME0agqOzG2LRwE/bZ3iP/IkON7lYKqdD3BiHfNodJEx5Yq4Woyr0020FT0Rl8ZyhkZssHLW6bTQbeQ9UbPh0uoGNKk0AxLmdwzzMb0Zld0MvedOMwTCWUAEMRqavc1HJ6ItMa+MUCtQBU7Rrzr6D1RibWlK41oNuIU2ba8o64KBFQ4XT/wALn88v9Yjnqw3k8lsSEA0pmK5R0FwtTQ11TipBGKWKggj6wA5iENcd1rPmFXYqoWtRTeN8Y6n8kaxqnZZrmvxpsmY7gfR1OVRWik+yIBvixzfrJWE78I9K5xOkPZLOjJxgIbuhXETlSmXIYhNpFZZf1Ump34VHnNTBf6YpZdJnqaOWacKynYdZH9w9sCb50cNnUNjDKTTUQdVdX+Yl2jTaYe4RV56sfd5oE26+Jk4UmOSBmBkBWE3E0iprngYvBBrTnEPSEVwQa054esbIhnLt62sSrytEwioW02g0G36aYPbBD5Zy/Bt1rAfSlh8Mtf3i0eveA/HVZaavdErTa4ZLnF8ouI0zl+DbrWMTpjK8E39sXHQ27pLWWW/FoWYVJKqTXpEGjYJFPqpXkJ7oe1+wuPoVF6aVS5kl5aowLD+GmsHYeSLJwFjtyf4g+tSLHbrHKAykyt3cIP8ATFce3mUGMkcW1KEoMBPStMoSi07bK+RJUkNGy6GKn/MY5YcwMgBT3k78t0ZWfQtUdG4xiEYMARrprBNcxq5iK5wgLz0stitlabQOabN/3REXTW2f9VaPzpn+6OjdJi+U6Yt2jomyuKZyBjL1UUbPFVenEwruPTEFdEmVcImilVOaGuXF7Q48GvWeSnPkvTa2VA+FWj82Z74OrphawB2xO/Mb3wtzQvkGLwi3Z8HuedLDYqzFapFD2UytDn0QjLHYHnOEQVJ6gN5iw33pJaJslkmTpjqaZMxIyOWRjXoU44yYP3sIpzA5+yObU8pZNIz8WwffGjzWdFYsGqaGgoAaVGe3bAqVJZ2CqCWOoDXBm2XRapk0hldjU517HnG4Qdsdhl2GUZkwgzDlXf8AwL74z22yt9R9sDSdC5pFSyKd2Z6yBAq8rpmSDRxrGRGo80EJl82i0TKSyw2hUNKD29MFdKa/A5YmU42q156HFDpdBukmr7LFwQa05xD1hFcEGtecQ9Y6DNnKuky9uWulPtFp9e8V5pRrU5EHzRY9JR27a/vFo9c8B7RKJBIy9sWjnGZwb27FJKVrh81YuYoMzC74MpLJZ5swZ1YAA7xrgJpNpJapjuisxwnMSwaLyVEIqxmW+2IARUHkio3nfctAQrDE2snYOSKjovLmzbSkos1G11qaDbEXSy7WkWl5ZNdoO8HVDrIjG+bWjN2JqN8DUWPlkkRuURXAHlkHZCDxaA1hTsxBeExGFsP0Z6PTA6zWppbB0JDDURE+2fVno9MZaOXOJ8w4u4UVNNueQrs2xzaiuR06TSi7Ja6bTaUKyyd9D6K0gNeF5vObE7V3DYOYQU0jmWaipJADKSDQGhHPtzERLmuJrQ2WSDum9g3mM3fBpHaluqiJYLwaS4mJTEK69RqKZxleN6TJ5rMatBkBkBzCLTNu6wyewfCW5SxPTTIQJ0kuJZKibKNZbbK1pXMUO0ERW1oFOLfBduB/WnRD1hFcD+tOiHrG5kzlHSSd29a8v/02n17xFkuCRXVt684laS/brX95tPr3gerxRzsZWid2PZ0mI9CjEMhGdQRq9ETrXcst04sAqCanCaEk7TFc0d0sTiVkTKhgaKdh3VOykWmXUQhke6rnlWYHi17I62Jq3NUxUOEq7/pFnbxQ9GqLjapjElqVwjJd554Xel+kTzTxbJgprB1w0AOstiDy8VcxETF1xqstrK1FcjGaisWIlWLaTE0PGikfVhCN9sP0Z6PTEjRO8llTGVzRXAFTqBByr54g2qZ2BEQUQsQFBJOVAMzHPqYlZ1aSuDRcjoXLLYuMbAc6Cmr+bd0Rje9/S7OnE2emIZVGYXl5WgTI0VtLDOiDczekCNp0Jnd/L62/2xOekHjflKwbdNjE+dhdyuKprrJIzOvpgxpVbpayVs8shsNK0NaACgBO+IM/RG0LmArfysK9RgJaJLJiVgVI1gihETlGlKTu+BqcD37nRD1hFcD37nRD1joMmcn6SfbrX94tHr3gcSIIaR/b7X95tHr3geyxZzmaGkMC5784yUpJzAAbfzxQZcqpoBmdm+LrcWj6y0pMP0kz+2grTnhMAZeN9z2tZlyu5pvIHOYrd9SnDMXKMTlkcxTdF3eRxDdmBQ6npkfdAa+Vsa9kyFnbaGIpAmBSpYgvd4GIA7YHzVGI0yGyCFypV6nUBlzxoxskq4NeTzR8xEDp888YxB2mN8u2A68omiTO1zOxpvg1oPKUzJjHulUU5KnP2DpiuT5tTG67rweS4dDnqodRG4xhqOpHTpq4NBW8tJbSHZa8XQnsQAKDnOvniF8o7R4VvN7osEvS6S4pNlGvMrjz5xl8cWHvB+V/iIa/Sk6+oEs+lloU5sH5CB7M4KaXoHsyTSuF8sttGBJEbvlHZEzSXn/DLVT1mAN/X41o1jCg1L7SdsHQ0raaVF/4Hv3OiHrCK4H9adEPaNiWVm0cG93O7THsksuzM7HsqlmJZj3W0kxQb+4MkeYeJkiWgP7uL2mHHWPoCaQjbPwYzZbYkxK2+nvESjoJaSQeMmVBqDlkd+qHRH0AUhL2nQS0zFwvMdl3GnugeeCVjrB88PiPaQBSEL80Z70+eNicFTjIBhD2pH0FhSEJ80R70+ePfmjPenzw+qR5BYUhDfNIe9Pnj35pG70+eHxH0DyNYEP80rd6fPH3zSt3p88PmkfUhUh2xDfNK24+ePDwRHvT54fMfQUgtiu0M0RmWSYuRw1hpR9H0MR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pt-BR" altLang="pt-BR"/>
          </a:p>
        </p:txBody>
      </p:sp>
      <p:pic>
        <p:nvPicPr>
          <p:cNvPr id="65542" name="Picture 8" descr="http://www.arthurimiller.com/wp-content/uploads/2008/02/einstein-picass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765175"/>
            <a:ext cx="3673475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354162"/>
          </a:xfrm>
        </p:spPr>
        <p:txBody>
          <a:bodyPr/>
          <a:lstStyle/>
          <a:p>
            <a:r>
              <a:rPr lang="pt-BR" dirty="0" smtClean="0"/>
              <a:t>Além do Espaço e do Tempo....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4"/>
            <a:ext cx="7467600" cy="3921299"/>
          </a:xfrm>
        </p:spPr>
        <p:txBody>
          <a:bodyPr/>
          <a:lstStyle/>
          <a:p>
            <a:pPr algn="just"/>
            <a:r>
              <a:rPr lang="pt-BR" dirty="0" smtClean="0"/>
              <a:t>Os conceitos de espaço e tempo newtonianos se tornam a base da Física nos séculos XVIII e XIX;</a:t>
            </a:r>
          </a:p>
          <a:p>
            <a:pPr algn="just"/>
            <a:r>
              <a:rPr lang="pt-BR" dirty="0" smtClean="0"/>
              <a:t>Contudo, outras temas continuam em grande debate, em espacial a natureza da luz...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B2072-5A89-0B43-B8E7-7007D1A6547A}" type="slidenum">
              <a:rPr lang="pt-BR" altLang="pt-BR" smtClean="0"/>
              <a:pPr/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0567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Breve História da Luz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3322712" cy="3993307"/>
          </a:xfrm>
        </p:spPr>
        <p:txBody>
          <a:bodyPr/>
          <a:lstStyle/>
          <a:p>
            <a:pPr algn="ctr"/>
            <a:r>
              <a:rPr lang="pt-BR" dirty="0" smtClean="0"/>
              <a:t>Newton</a:t>
            </a:r>
          </a:p>
          <a:p>
            <a:pPr algn="ctr"/>
            <a:endParaRPr lang="pt-BR" dirty="0" smtClean="0"/>
          </a:p>
          <a:p>
            <a:pPr algn="ctr"/>
            <a:r>
              <a:rPr lang="pt-BR" dirty="0" smtClean="0"/>
              <a:t>X</a:t>
            </a:r>
          </a:p>
          <a:p>
            <a:pPr algn="ctr"/>
            <a:endParaRPr lang="pt-BR" dirty="0" smtClean="0"/>
          </a:p>
          <a:p>
            <a:pPr algn="ctr"/>
            <a:r>
              <a:rPr lang="pt-BR" dirty="0" err="1" smtClean="0"/>
              <a:t>Huygens</a:t>
            </a:r>
            <a:endParaRPr lang="pt-BR" dirty="0"/>
          </a:p>
        </p:txBody>
      </p:sp>
      <p:sp>
        <p:nvSpPr>
          <p:cNvPr id="19458" name="AutoShape 2" descr="data:image/jpeg;base64,/9j/4AAQSkZJRgABAQAAAQABAAD/2wCEAAkGBxQTEhUUExQWFhUXFxoYGBgYGRwYHRggHRcYGhgXHBcYHCggGB0lHx0aJDEhJSkrLi4uGB8zODMsNygtLisBCgoKDg0OGxAQGiwkHyQsLCwsLCwsLCwsLCwsLCwsLCwsLCwsLCwsLCwsLCwsLCwsLCwsLCwsLCwsLCwsLCwsLP/AABEIAQcAvwMBIgACEQEDEQH/xAAbAAACAwEBAQAAAAAAAAAAAAADBAIFBgEAB//EADkQAAECAwUHAwQCAQQBBQAAAAECEQADIQQxQVHwBRJhcYGRsSKhwQbR4fETMkIUI1JyggczYqKy/8QAGQEAAwEBAQAAAAAAAAAAAAAAAQIDBAAF/8QAJREAAgICAgICAgMBAAAAAAAAAAECEQMhEjETQSJRBGEycYEj/9oADAMBAAIRAxEAPwD5nNl+rqb/AB+I7Lz6aaITZvqNP8m17R1cxqD9wobRxY5t+a+I4hNa9davjqaPgY8VctXxxwRSQxJPTrAwoYa6RwNlEpaQ/COOCMDnTP8AER3Aa1jzE9jfHkjXaOGT0cQGOsj+Y7S7HjxiHPWGuUFlSFKuF3Dlw5xzdIK2QlyQaBock7MmEuEnoOGcObL2asVYlTgAFPLO/D3jRyjNSd7dAatat/yrm4rEJZaei8Mf2jJS9nrxpTl1j1osBGL6NI01vmGYBvUIDb3wzsBf3immACiVYco6GRvs5wSKVUnN/wBx24YfOMO2q77QmlLYeMosnYpwJiKxofmDmUWdsccY8pPCt2hDWK1YNByupzw/ESC65i6BGXWoujxBq9+vmGo5LRLecH2MGCud2viIya4cPtHt3K+FYtElpPSItUP7/qJKrrtEQt8IAK2V00+o/wDY+Ykled+mjs2XvKNRQnz7RwSmw49GMEmTQCDwuviRFdfEQmpIu7vwz944HprBgXwjjgifPGPBZGLRPdxyFRrjBCil+s4ATkpRN51fHlVLQexWcqLDXSNtsL6blgBcx1Vuvfi2URyZVDstjxuRS/TP00qcoKIdIIw5/aPocvYUuWhwEgtiKcKaMHse0pcv0JSEgXcb+kEVa0zL94l2FOUefkyzmzZGKjpFJOFCQ3/iCPmj94z9pn1LuwDMAzB8HoK+I2lvkskk3m4FqcTlzNYxtts6d70neqScukNjaZ0hS0KUEhQUDvP6SCSkYOpgH5RUW2aSCSA4vDRdmc3pPqDBgatfcTd0hS22QTKi88OkaISrsjKLorNmyyp2VQ34trPgBFxM2RkRnUcbgYHZJAkq3FAFQvDZ4UMXB2nvboUkAXOGfrnDOTu0clSM7adnsL8HvxesVs2Q1G17XRqZ6ApSiQA4GD8HEU9ssR78YpGYJRsp1hq5wITM9XUhufZvSXhb/TX3RdNEmmdTHUvrhHRSmUSK38RwUqJLuZtYxEjr+okgnzrtEkkO+jAA0mIzkeo/9vmvxE/4nHNojPVVXMwVKnpnBM9kDJIHZvBvgi2GWsI6Rd2/MRIrrOAMTYa1ziKyTSkEQnOIay4wo2zQfS9mBLkO1BxJLNrjG5nJ/ilgUKyaNjQZXARj/pacmXfkq/26xbztoBZdyP8AEefj2jBltyNmNpIZC/UQHJOOXAZRBNpSC6VHfANFUamMVlq2gBRF96lfvV8JbJBmzAxdqfqO46tj3uiw2naZ0y8gh7g7c2iFhQoj1IZJyLP38xrLHshIAK68+nGDLsJVwFRQYcson5ktFfFvsrlbGkqlEy07qkgF1EknqD7NGMtoUipBA4uPPeN2sKkqoyjRqDryMZzb04rT6kevAtc7+YbFPYuTG6KMbW39wBIFTcKENe15VQu8OWZQUOOQvPThCll2UXdyCACPf3jtvsq0VS4LOQCz0rF/i3SIqEkrothOQakMQwOB5t55QG22dvVhwwdmPL7xnJduIVV3+ftFyNsoUADiGpiCKCDwkmLyT7EVKpRiGN9IRnSONdXtFpKKQ284rfeMYHb7K1R0isZUK1eyoCQRf16x5Kb+Y+TESPMMSy/e6LCdg2+YiMvaDrSHpziEtI5decE5IrrQRvHmfvEkKqDA5yt5R5n2NYkVZ49sC2s44zob3r4iVQBJFRmPEEYE8G58tc4AThmVpc3nCCg4cYEgZ11rtF3s/Zib1jA+kM92OX4hJSopCLkzmy3UQAWJJ81h+1TGoLj9o0Oy9mId0oSihF4JYu594DtvZu6ApvSGFP8AHmcz8RleROVGlQpGSQS9SeTc40X0bZmWSeBHcRn5pKVUF+jGt+jVUrgPs0DPKoFMMVyPoNhuFIsZaQ1AIqbNPAAchI4mGUbTlG6Yl+YjyzTNMNPsiCP6xk9t7JdgBdwbRjUptqSHCklsi8LT7Ug4jVY6MmmNC/ZnLFsYthdrpFdtaw3jIa6xrJtpSA7it3GM/tCaku15ikJu7KtWqPlm1kFClG4gwhMtYIpQ+eMaP6tsu6lSjeQGjHIUxj2sT5RTPFzxcZ0X+x9pKbcUHD0cVe4c40u0EAFSKFga3VavYxkdkTgJiSEur8iuso01utIBIo5Dls694Sa+Q0H8dlTNlil2jfC+83Uw6apHXzCipZcZawwisWBnH8R5v1owdKAL46RBsBSWlnVzU/uG1lHVDF9NEbQv1EcT0vzjqCcRjr2hjOgqEueDds9cIIEUy1rvEUKHsIODUZVhWE7YpbrCTnzjWyUMPSHJPxX5in+nNn781JNA+hH0OVsRO67boo2Jrx08ZM2RKVGzDDVozSrQpNQ4e+t9MY6rbSyGWSQGYA3ea3Vvi3t2xnUwDPQfLnu/GKybseji5RYE0oBQ9YmnFleLKq17RQpRCUBJD0Bfm5api6+l0kS1KAJIb7xR27Z8uUTe93DP9xqfohaXUK5+ddIGauGh8N8tlFti0qWs/wAqlBsKgJ40qTyjPbStKpIB9TKJAe8teW3nHWPtO1NhJWneSkbwfAEF7wRjHzzbezAui5RcGjHpTH9QuHNF0mis8bmvgzLWO1qSN9JUOIJBywjd7HRPnSDPXckFIFz8eN8Q+lvpffVvqRuywlmv6Rt5MhKZa5aQwJ80+In+Rmi3SQcUHD2fJ7b9TTAQE0IpiefeAp+oZxDnDEgNAbbYx/qJqXYb6mPW6FNsbJKlJUjdbdD1bE1r+qRthDHpUZ8ksibZ7bW2FzkELZsGwzjOWcPrCjw7bEkAgl2hWyJJU2vzGmMVFUjDkk3LZd7HlBKgb6Pnzh+3pO+7OCDXWMesdlMtLgBQdq8sPGV0HWoqS1/QUrUa4RK92UXVCoI3Wa54FusNcY6sNw9uEDWrIfPiHRxNJujpDQNChSJbwuggKacllHmY5TDVNe8TtKy6g1HJ81viEtN1NYVhzMFRdrtDspAo8Bly6RILqMIWQyNf9PTAgAhqAs/a7V0aWVtc3b3qJvd2zY5tjlGA2ZagSE1oB+fmLlM4pJcXOYxZIJs145GqXawshIuqFNlSmsH4x3aG2EhKgBwAFGurS672EZWz2okAccuba4wtPnuFnCJrHvZbkV/1HtUqUTQbzHk2EWf0TtEiZXExj9ozXIAudoufpY3cD9o05Ma8dE8U/wDofbrFbgUisEUXL0aMxsqYQ1bjFyu3pGr48ZqnR6rx09FimZuitAaAQIJcK5fLiKO2bRRKO9aVhBUn0g3M5BHO58ni1sNulrQVIWFAi8F47jWxGlH+z5EtZ/1CwcVF9dYs1bJSu4qFBAfqGyCTPWQpzvg34HDnD8u0+gHMP949GUnxTiCEYttSMd9S2ZMtO6kdbybr+LxSWH0rGBBHQvFp9R2vfOf4MKWKwqKf5CwTgDeel7cY3w/js8fM08mjUyFhSWSzAU+/M484F/GXLXK7aeIWSYw3UoYm85DH8Q5NICe7faI9MpSZTzTdV6MdCBzsA95iSUOrn9/32iUySWBGBenKKpk2ekLG4+uUTUQMjrOFbEKFJF3YiGlSxR8tXwWcuilWr1G68+f3Ek4HP7QCcup4E+fzBxdDkUMqPZrmjgLtRyS0eAeur40+wbAKEgEm4Y8vETnLihoxtgdjbEUVIKkm9zyIcReL2SpS1OCHUfg+PEOGWpJoK4nAN8xabKtW6S5djjhS+MU8j7NkIpGVtkgy1qTiFXdIpbRNASo9OpeNl9RDeJUlLuajMRk7bYwRvb43Q7i4uxYV6d4bHJPsGRfRj7WplHnGl+iw5J/+Q17e8Ze1qdRaL36Rte6pibz4/casquDI4ZVPZ9Sslz6pFzYrOlJ31kUufPCKKyTAUUxESt6Vz92UhRSDUq4CPGcdntybrRe7YkSrTL3FJCg7ilRr3j53tOyT7HMUiRvbqw+TNgDFxtHY1oSP/fWpIyoaZjGKWZNUN5H8w/8ALwzxbCq0na+geG4mYE1RXvLNSXMXiJ7S2MITpNSd5PMC/qYiuYSgDk/esbnUqMClwtFHtNY32OAB5kxrPpzYv8yklbuA9DcNeYxVpmPNfAEezCPoP0tbzukk7oUOw7c+sPmtR0ZYbnss9ubPA3QgMhIcl6qIHgDzFDMkYM5Ged7RfzdoJCXJ9ThKen7c9M4q0VBrlGeDaWyzVsoFKqlhcde494kVMKjFod2lYKb6GcOSLmzUIQnJcEUL4aMaFTRJpogCzdj0gi6s3W+sDTL3X41iQ6Q4qKFf9jzLnrBJAL5QNa6q/wCx1xgko1NdUyijMyG7OWUAbnHwbo3uyWA3he4A4YxjLLY/5QkPuktXi7CNzsixboAUqrCt4oaM2MZc7s04kWAAuge7VV+BbKHjLTu8W/cKWWSxLu5z5ECMdmlCttcpLXthUsXjD7aWT/V8sOr9usbmfM/j9YG8UuCl7w/58RlbbZgVFaXCXpvX1IIHJnbpF8NJ7Fy9GKKHeGtmBTum9J14iRDKfAmo4GLrYNj3VhwN1S2Cut1/LtGuUqRmhG5Gi+nttBadw0PGNFYLY2FRGN29sZUtW/L9vEKbN+o1JV6+DnDKvGMMsKmuUD0FleN8ZH07/Rmai81fXKKyd9MoqzHjUN0xhexfUSdy+OSfqAFZdQCeMZlHJF6NSywfZn9r7J/jqS4MZjalq3E7o5CND9R7ZCiSD6RUccow1rtJWpy/4j0sEZNJyPM/JnFN8TkuXvMBm5jU7JnBIpcxAjN2dTJODn8xe7Gl79CDu0drhX4is1a2Z8bd6LQuQLqCmXeG5fIs8RGy1oABLlBoR/kCPtDNlsxYgB8RVsfP2jParRpSd7B2ihYGlD7RVWhg5zGviLefZt3eCjW4VoLqtFbMklsbtPBg0K9iSlvhA8IlNlkEivLLtA+eu0XSJFBNV6lHHePmDWfF6Z9hAJiWJ/7Hyfv7QaS3tFjOXWyJwBZVzODxrGpstpTzuurfjSMJZrRusCKRpLFPAUDgWILuOMZssC0JejbbPtQLgh66pE7RPQn1OH8XuYpZJBLpL0u+Mn4wpapuBvN6fZ3F0ZHFNmlSolbbeVL9L8r6AOdcYqbZPO85BS4Jri9BrhB7Sjdq7KNCAxYEh6O7mnZoXs9kVMUkFVAAa3C8/PWKxSQjbb0U9us53Hx4cHeNB9IWYz0LDn/bCTkXJoRyaKnbKwB/GGwduD/mJ7BtU2WVfxqKSwwd2Ba8ZxSabxgh8Zn0b+MTpTKvFKYHA9b+sYnbn07UqFDyvqfzGtsFqUqWmaycEzGoxeh4X+4jm15ZKC2IjFjk8cuzdJLJDZ8vSFIUUhRBGAPxEzaFgVWe8Wu1dlsSovvfgYRmbTOclIq2vtHpRqWzz5riCtVoKsT1gaeOuMcmJvYFs87qx4ka7n5iiM7djMhLuOL+8bv6FQNxRbe3b0nFJLex8x8/lLr9j3i/2FtFclYKVNj3w4vR4nljcSuOVNM+l/yy1IDEXXFnoKU1dFcJgZ5dDW8NnVoFKnpmC4BRFQPgXx6WECqnYj03+M4wqNaNbdiSlmovOXb3iunzmyLg9InbZ7Hdw7a4QnNLh3zFI0xj7ItgZiicPfjAiAOWtdYILje0RPPD7RUVdFDaD6jQXt5ERC2PWkemK9RrV292bWcCTM43j4+8XMw4VP283/EObOt26dxVQfbIxWy5rHDj2vgu6GdwdV1zhJRsKZrrEtKRed00BS5w55tELbaN0elalcBS83ZxmJaiBebhjxbCC/6hrrxnEfEV8mi1lT1J9Ro/VtZw2rbZKWDhs8+AEZ9dvozDpf1MJKnnkPPWO8afYfJXQ9arbvTKC+garU+Y2myfp5Qk7x/soOxe4OGpjURk/pKxCdaEA3JBVzuCR3IPSPsUv0SyrFwhPNIIfoXiGefGoovgjyuTM5YbOEWacSTv7vYgKDNjUD2iEq2laADy8QLaFnWucZEt91KmvYUqVKOTvU4xO0yk2VKvUFzAHcf1RQPX/JXDlEqsupUZ/wCpbT/GCj/K4u1PSCx5OD15xiVm8d+cP260klSyS6jRy/GK9Cce1daEbscOKMGWXJkVKp7dsL482tZOI6irGPJTkDTLmW/UVJEJQ7xotnyEqUkILk38Gb2ihQKjiW9hGgs0lSKJWHZqB+F97Qk+imPsuZdnSne3Sd9NSrjiQMIsV7RO4BxP5EUxlbiWckkeotdTjjClptwKgAQa53Po94z8LZZyos9szwEqUGcJP41xipkrdKSecdnpK1VmUeoD53HlEgoXUF8ViqRNtt2eC48safjEHIx5x0Lyc8Ka/UMdZQTy6jzwxZ4AU1oBh+YZWgbyrqE/MBxux++DaeLEDgSb+X7gyUZt34RAKqx114x0zg2soAQyU3YfjjEFq3QA44j8xETteedInJkgnnWAziMmWVO+tNHFSgMcOENpS1IipH9sGS/x5MKE0H/pyB/MVFqAAd0nLKPptrngJkl6BKph5KJUB2Bj5V9I2r+NYJzVdwS9wzYRv7erdkAn/gJYpkhvn3jDnXzs2/j/AMCpsm0lkqKDuqmErWst6XJIAGq3RQfVlq/pJS7/ANlOQ9W3QWH9mcnmmDW+1iXLbq3/ACL0TyxPKM1bJpLrJdSquTi1TrMRbHD2Tyz1QlMVvKYVYtE92rGJ2OXjlr7RKcq7PX2eNBn/AGJvljBLNLevx2/UM2ezuddYNaFAUGA640EdZy/Yh2xwvfj8cTDcnai0MKUF7VYMwfNmhVNcG+9x7fERVz7R1AuhybtxRDAYY3doq1TCovi9wgq0jnp44qRwwwgpJHNtjFn2mU0V3xwi5sloCxh3+M+GjnVSLmYRxCik0LVHz+YHE62ardrXWm8wFRqKX/bPCE7Bb96hNWp0hxYywhR0ynmn1KFzE+YAlVW1wrBrQPUeZ8/rvCxDH2p0iqJHJsxz0hhEkM6nwuvd4EkORnTjDgQ14FMIIUgM1t0Nfj8RKSe4FfbLgYXmzIKhVOeumMKzhpJdXKsHWGlKUf8AIhPZiYWkY9vb9QW2KJ3ZeXsTXx8QjCXX0XYhMnS0kOA6zfg7dDQdY2X1nbAjcSWCUgk86v1+0Vv/AKdWcPOmf8QJYOX+Sj7exjOfV20zaJygP6P8UHZ/eMzXPL/RqT44r+ytmzlWiY5okdKO5fzCM6pozVA+/j2huesJQQlwo06ftoSFHJyjSkZnsOlmbXD5iMlW8oJSC5IYZm5oXXM1rH7xZbAH913qDAc1Cqvb3gt0rOSsNKkbgU94JT1F/O/pCILEvc7ZReWlIEtCTeQVXYkuT4HSKaXIZRL33Yt2v/ULF2NKNAVS96tWblwYdAIgixq/J9zFilfBte8cC63UAfX34wyBSK4WY8MtGPS0Y6zgiZjk8YPugVIrhxp9oIqQEyt5Qa52ya53PeF7XL3SxII/Bh9EhSrhugY/rVYFb0JSHDnMEXPdURyZzRXEfPh8TFrYrVvBiai6KualrzfEbOsguC2vz7wWhU6HrVermetTApSXJrhHZ5dR5n5+I5KDewjkcMypYGRNB7/do7NoknV8dAq/KB2sADg/irwQ2IpTVtXQylOuUARL10zicw9NUggQ/YQKEmgdReuv1AZRdRUaOSfxAv5fScBd7fuC2VbpUGuD96H494nQ/wCjYSNpfwbNASf9yetQp/8AYuMhT/y4GMxIABerDzTxCxtLpSME3dTU+IYUwAGsTrlxhIQ42NKfL/AW8SonWngVqpjDVnDAk5xXzVOqmuEOhR7Zssy5apwvHoS4BANCSH7OOPKH9nIAlJzKlKzf24CA7daWiVIDDcSCrmQd73c9oZlLAlpGSCeu63eniE7RRKmQmzN7dYj0oSPbXaFUhqOOtOfzHbMplnWZMLzFOesMg6JBTmlxv4QdUtkkUdR/Jidlstx7vwq/aJ2ogqbAD9t7QE9i1oDJkAYcB+u8TUGw59tdoiKUepL364QvMn0JJNQPx+uEMCxlc+6WkVerVxH3gW2SCi5nUCHcOACKcL4W2ad6ZzLPkKOeHPhEdqWh5ha5NE5DI828wEqYHK0V65b9IGEYapB3qTdffEEjg+tXw5IYmf3XzPk67x1RpdHJyfUrmT7mPK12aOOGwoNXL2ADR1YcDJ/z8GIBTADNh408OJTdrj8xw62IlFQMH+IFN/tdcrw7w3PvN1De3CE1rr2+IYDPTZXoxZwDjhBtnLSN58UG77droYsjKSQSwLP9+EKWqzGWcSlmB5wg7XslLZuXRoMGPj511hRC9X6/EOS1UByHv94AqRO1LG60Q2HICpyd6iU+tWAYVu4mnWE5y35Uh2xq3JS1Yr9PGjE/HbnAfQy7JTlfzz3N61Y88IPPnsspw+GaIbJTuhUzEEBPbGBtvOFUIYvwgL6CurJWc+pTZnzCzOrr8ROwKJKhq6OIlusP/wAq9w/SCuzntItZcz0cWbqKXd4VRaUByoGvc4Yw1OQESA/9llxwGvMUtqnOoA/qFSvZzbRZT0JYEHV2ufCKi2TXLYXxYzSAgYU+DWKk+pRBxv4DOHiCeiysKN2UqZn6U+xJuvv7iKsDeVzv8Q9bZrJQgE+n/wDRvNOQHSPWKUwKiMB1oa14xwr+gSkMAPzgO10KSicKHX5h+11Yi98WPmK9CYIrGifUquJwurEZp5fpoI3rLYqOHGAqS2tVggsZVUJ1whqTM9bHP4EJoJLa+YIuineOCmetCxU5mFVKd9ZxKcvji/mIBXHVIZHDuyZgNDdce0OpmBP+3MDpZ0nhh1Fe0VFlG6ojMRcTLNvpvqPw3SncROWiq2iqtMgJXfTCj89cYLv0uvFXwuiSEkK3VN7d21jEJiWNG/UcKLEY5v8ArXCGrQv0hIIpfzgchFY6qpvyZu3SOYL0Pp9MtCSMQo9qa58YhNINGux1xg1oHppgQPa5u2mhaVfnSmusLEdy9HNmCpfWvtEVA77C96eI7s5Xq14jspTTeAX8+PvBXbO9If25PBUEpNEAJHNq+/iKJVVF9XxYWupJzJitCr+9PEGK0CT2HtE24Pdo8onYZWJ5nNhdAShzFrZ7Kd0sATiCQG5vfwEc3QEJolgkk5w8qSVJcUDUemmEely0o/smg48Y5bLWqYwSCEjAYQHvoKK61oIua+6K5Kgzw9a0EGt/PF9doU3Gp4hkTfY4AN88z5MRtKWN9P1BHqp8FP767wK0qr1gg6ROztXpl+45aD6qayJ1jEbOa56MSnf20MqRxyF5l/COAvrWhBGcm/Qji8O8GwhFAdR+YtbJP7D8a6RU3kazeCWWYUqYnOuuECSspB0W+0JAJHGoPiFZlmIAN6S4cZ4iocQ5JXQpPLXnpElS/wDEmihTngfvwiatFGiqnAJdtddYR6wywV1qAHPTT9INaZd4OjUa5RHZ/wDkDiG5Ugt6JVsNNW4Pd4GVUBxAOP4g6pYwb7wBCGLeTHI5oBYV+rK5+t3xEbQofyHm/WOWcMovgRTvELYv/cVz/QME5vQe1XPVm1rhCKM+HyYJMW6ezd9PApCXx18QUCTsasku4i/xqsXSfnGEbPOCE3gE3nIZUgqLeAf67zVy/MJIZVQW0EkMOP3vhR1gXFuQMPyraVXSg7Vv4ZDnWPAFvWEhnfhAs4pbVLONa84T3h79os9ozgoML87rhFSZms9fEURNlgsjeVzPzAp5xfB49HoID1nNekEmH1dPDR6PRxyAhNHfWURUMeEej0cMSB13jzNXh4uj0eghLCRMpS8fD66Q/LWFJ4F/n7GOx6EkiqYC0itbw/Xj8QlMQ1fePR6ORJj8he8kNeD7tAFjHP204j0egIN2hFC2W+f7gNsX6yBQX+4j0ehkB9ASWYcfmGkyt1g3qI7dY9Ho5gXYRG4mpDnhQQVFvaiQA57VNPNY9Ho5Kw3Q6jbG4kpDqKswKXXZRWz7UVn1PfHo9CpJHOTfYso+93xC0w3cY9HodCn/2Q=="/>
          <p:cNvSpPr>
            <a:spLocks noChangeAspect="1" noChangeArrowheads="1"/>
          </p:cNvSpPr>
          <p:nvPr/>
        </p:nvSpPr>
        <p:spPr bwMode="auto">
          <a:xfrm>
            <a:off x="155575" y="-1790700"/>
            <a:ext cx="2724150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460" name="AutoShape 4" descr="data:image/jpeg;base64,/9j/4AAQSkZJRgABAQAAAQABAAD/2wCEAAkGBxQTEhUUExQWFhUXFxoYGBgYGRwYHRggHRcYGhgXHBcYHCggGB0lHx0aJDEhJSkrLi4uGB8zODMsNygtLisBCgoKDg0OGxAQGiwkHyQsLCwsLCwsLCwsLCwsLCwsLCwsLCwsLCwsLCwsLCwsLCwsLCwsLCwsLCwsLCwsLCwsLP/AABEIAQcAvwMBIgACEQEDEQH/xAAbAAACAwEBAQAAAAAAAAAAAAADBAIFBgEAB//EADkQAAECAwUHAwQCAQQBBQAAAAECEQADIQQxQVHwBRJhcYGRsSKhwQbR4fETMkIUI1JyggczYqKy/8QAGQEAAwEBAQAAAAAAAAAAAAAAAQIDBAAF/8QAJREAAgICAgICAgMBAAAAAAAAAAECEQMhEjETQSJRBGEycYEj/9oADAMBAAIRAxEAPwD5nNl+rqb/AB+I7Lz6aaITZvqNP8m17R1cxqD9wobRxY5t+a+I4hNa9davjqaPgY8VctXxxwRSQxJPTrAwoYa6RwNlEpaQ/COOCMDnTP8AER3Aa1jzE9jfHkjXaOGT0cQGOsj+Y7S7HjxiHPWGuUFlSFKuF3Dlw5xzdIK2QlyQaBock7MmEuEnoOGcObL2asVYlTgAFPLO/D3jRyjNSd7dAatat/yrm4rEJZaei8Mf2jJS9nrxpTl1j1osBGL6NI01vmGYBvUIDb3wzsBf3immACiVYco6GRvs5wSKVUnN/wBx24YfOMO2q77QmlLYeMosnYpwJiKxofmDmUWdsccY8pPCt2hDWK1YNByupzw/ESC65i6BGXWoujxBq9+vmGo5LRLecH2MGCud2viIya4cPtHt3K+FYtElpPSItUP7/qJKrrtEQt8IAK2V00+o/wDY+Ykled+mjs2XvKNRQnz7RwSmw49GMEmTQCDwuviRFdfEQmpIu7vwz944HprBgXwjjgifPGPBZGLRPdxyFRrjBCil+s4ATkpRN51fHlVLQexWcqLDXSNtsL6blgBcx1Vuvfi2URyZVDstjxuRS/TP00qcoKIdIIw5/aPocvYUuWhwEgtiKcKaMHse0pcv0JSEgXcb+kEVa0zL94l2FOUefkyzmzZGKjpFJOFCQ3/iCPmj94z9pn1LuwDMAzB8HoK+I2lvkskk3m4FqcTlzNYxtts6d70neqScukNjaZ0hS0KUEhQUDvP6SCSkYOpgH5RUW2aSCSA4vDRdmc3pPqDBgatfcTd0hS22QTKi88OkaISrsjKLorNmyyp2VQ34trPgBFxM2RkRnUcbgYHZJAkq3FAFQvDZ4UMXB2nvboUkAXOGfrnDOTu0clSM7adnsL8HvxesVs2Q1G17XRqZ6ApSiQA4GD8HEU9ssR78YpGYJRsp1hq5wITM9XUhufZvSXhb/TX3RdNEmmdTHUvrhHRSmUSK38RwUqJLuZtYxEjr+okgnzrtEkkO+jAA0mIzkeo/9vmvxE/4nHNojPVVXMwVKnpnBM9kDJIHZvBvgi2GWsI6Rd2/MRIrrOAMTYa1ziKyTSkEQnOIay4wo2zQfS9mBLkO1BxJLNrjG5nJ/ilgUKyaNjQZXARj/pacmXfkq/26xbztoBZdyP8AEefj2jBltyNmNpIZC/UQHJOOXAZRBNpSC6VHfANFUamMVlq2gBRF96lfvV8JbJBmzAxdqfqO46tj3uiw2naZ0y8gh7g7c2iFhQoj1IZJyLP38xrLHshIAK68+nGDLsJVwFRQYcson5ktFfFvsrlbGkqlEy07qkgF1EknqD7NGMtoUipBA4uPPeN2sKkqoyjRqDryMZzb04rT6kevAtc7+YbFPYuTG6KMbW39wBIFTcKENe15VQu8OWZQUOOQvPThCll2UXdyCACPf3jtvsq0VS4LOQCz0rF/i3SIqEkrothOQakMQwOB5t55QG22dvVhwwdmPL7xnJduIVV3+ftFyNsoUADiGpiCKCDwkmLyT7EVKpRiGN9IRnSONdXtFpKKQ284rfeMYHb7K1R0isZUK1eyoCQRf16x5Kb+Y+TESPMMSy/e6LCdg2+YiMvaDrSHpziEtI5decE5IrrQRvHmfvEkKqDA5yt5R5n2NYkVZ49sC2s44zob3r4iVQBJFRmPEEYE8G58tc4AThmVpc3nCCg4cYEgZ11rtF3s/Zib1jA+kM92OX4hJSopCLkzmy3UQAWJJ81h+1TGoLj9o0Oy9mId0oSihF4JYu594DtvZu6ApvSGFP8AHmcz8RleROVGlQpGSQS9SeTc40X0bZmWSeBHcRn5pKVUF+jGt+jVUrgPs0DPKoFMMVyPoNhuFIsZaQ1AIqbNPAAchI4mGUbTlG6Yl+YjyzTNMNPsiCP6xk9t7JdgBdwbRjUptqSHCklsi8LT7Ug4jVY6MmmNC/ZnLFsYthdrpFdtaw3jIa6xrJtpSA7it3GM/tCaku15ikJu7KtWqPlm1kFClG4gwhMtYIpQ+eMaP6tsu6lSjeQGjHIUxj2sT5RTPFzxcZ0X+x9pKbcUHD0cVe4c40u0EAFSKFga3VavYxkdkTgJiSEur8iuso01utIBIo5Dls694Sa+Q0H8dlTNlil2jfC+83Uw6apHXzCipZcZawwisWBnH8R5v1owdKAL46RBsBSWlnVzU/uG1lHVDF9NEbQv1EcT0vzjqCcRjr2hjOgqEueDds9cIIEUy1rvEUKHsIODUZVhWE7YpbrCTnzjWyUMPSHJPxX5in+nNn781JNA+hH0OVsRO67boo2Jrx08ZM2RKVGzDDVozSrQpNQ4e+t9MY6rbSyGWSQGYA3ea3Vvi3t2xnUwDPQfLnu/GKybseji5RYE0oBQ9YmnFleLKq17RQpRCUBJD0Bfm5api6+l0kS1KAJIb7xR27Z8uUTe93DP9xqfohaXUK5+ddIGauGh8N8tlFti0qWs/wAqlBsKgJ40qTyjPbStKpIB9TKJAe8teW3nHWPtO1NhJWneSkbwfAEF7wRjHzzbezAui5RcGjHpTH9QuHNF0mis8bmvgzLWO1qSN9JUOIJBywjd7HRPnSDPXckFIFz8eN8Q+lvpffVvqRuywlmv6Rt5MhKZa5aQwJ80+In+Rmi3SQcUHD2fJ7b9TTAQE0IpiefeAp+oZxDnDEgNAbbYx/qJqXYb6mPW6FNsbJKlJUjdbdD1bE1r+qRthDHpUZ8ksibZ7bW2FzkELZsGwzjOWcPrCjw7bEkAgl2hWyJJU2vzGmMVFUjDkk3LZd7HlBKgb6Pnzh+3pO+7OCDXWMesdlMtLgBQdq8sPGV0HWoqS1/QUrUa4RK92UXVCoI3Wa54FusNcY6sNw9uEDWrIfPiHRxNJujpDQNChSJbwuggKacllHmY5TDVNe8TtKy6g1HJ81viEtN1NYVhzMFRdrtDspAo8Bly6RILqMIWQyNf9PTAgAhqAs/a7V0aWVtc3b3qJvd2zY5tjlGA2ZagSE1oB+fmLlM4pJcXOYxZIJs145GqXawshIuqFNlSmsH4x3aG2EhKgBwAFGurS672EZWz2okAccuba4wtPnuFnCJrHvZbkV/1HtUqUTQbzHk2EWf0TtEiZXExj9ozXIAudoufpY3cD9o05Ma8dE8U/wDofbrFbgUisEUXL0aMxsqYQ1bjFyu3pGr48ZqnR6rx09FimZuitAaAQIJcK5fLiKO2bRRKO9aVhBUn0g3M5BHO58ni1sNulrQVIWFAi8F47jWxGlH+z5EtZ/1CwcVF9dYs1bJSu4qFBAfqGyCTPWQpzvg34HDnD8u0+gHMP949GUnxTiCEYttSMd9S2ZMtO6kdbybr+LxSWH0rGBBHQvFp9R2vfOf4MKWKwqKf5CwTgDeel7cY3w/js8fM08mjUyFhSWSzAU+/M484F/GXLXK7aeIWSYw3UoYm85DH8Q5NICe7faI9MpSZTzTdV6MdCBzsA95iSUOrn9/32iUySWBGBenKKpk2ekLG4+uUTUQMjrOFbEKFJF3YiGlSxR8tXwWcuilWr1G68+f3Ek4HP7QCcup4E+fzBxdDkUMqPZrmjgLtRyS0eAeur40+wbAKEgEm4Y8vETnLihoxtgdjbEUVIKkm9zyIcReL2SpS1OCHUfg+PEOGWpJoK4nAN8xabKtW6S5djjhS+MU8j7NkIpGVtkgy1qTiFXdIpbRNASo9OpeNl9RDeJUlLuajMRk7bYwRvb43Q7i4uxYV6d4bHJPsGRfRj7WplHnGl+iw5J/+Q17e8Ze1qdRaL36Rte6pibz4/casquDI4ZVPZ9Sslz6pFzYrOlJ31kUufPCKKyTAUUxESt6Vz92UhRSDUq4CPGcdntybrRe7YkSrTL3FJCg7ilRr3j53tOyT7HMUiRvbqw+TNgDFxtHY1oSP/fWpIyoaZjGKWZNUN5H8w/8ALwzxbCq0na+geG4mYE1RXvLNSXMXiJ7S2MITpNSd5PMC/qYiuYSgDk/esbnUqMClwtFHtNY32OAB5kxrPpzYv8yklbuA9DcNeYxVpmPNfAEezCPoP0tbzukk7oUOw7c+sPmtR0ZYbnss9ubPA3QgMhIcl6qIHgDzFDMkYM5Ged7RfzdoJCXJ9ThKen7c9M4q0VBrlGeDaWyzVsoFKqlhcde494kVMKjFod2lYKb6GcOSLmzUIQnJcEUL4aMaFTRJpogCzdj0gi6s3W+sDTL3X41iQ6Q4qKFf9jzLnrBJAL5QNa6q/wCx1xgko1NdUyijMyG7OWUAbnHwbo3uyWA3he4A4YxjLLY/5QkPuktXi7CNzsixboAUqrCt4oaM2MZc7s04kWAAuge7VV+BbKHjLTu8W/cKWWSxLu5z5ECMdmlCttcpLXthUsXjD7aWT/V8sOr9usbmfM/j9YG8UuCl7w/58RlbbZgVFaXCXpvX1IIHJnbpF8NJ7Fy9GKKHeGtmBTum9J14iRDKfAmo4GLrYNj3VhwN1S2Cut1/LtGuUqRmhG5Gi+nttBadw0PGNFYLY2FRGN29sZUtW/L9vEKbN+o1JV6+DnDKvGMMsKmuUD0FleN8ZH07/Rmai81fXKKyd9MoqzHjUN0xhexfUSdy+OSfqAFZdQCeMZlHJF6NSywfZn9r7J/jqS4MZjalq3E7o5CND9R7ZCiSD6RUccow1rtJWpy/4j0sEZNJyPM/JnFN8TkuXvMBm5jU7JnBIpcxAjN2dTJODn8xe7Gl79CDu0drhX4is1a2Z8bd6LQuQLqCmXeG5fIs8RGy1oABLlBoR/kCPtDNlsxYgB8RVsfP2jParRpSd7B2ihYGlD7RVWhg5zGviLefZt3eCjW4VoLqtFbMklsbtPBg0K9iSlvhA8IlNlkEivLLtA+eu0XSJFBNV6lHHePmDWfF6Z9hAJiWJ/7Hyfv7QaS3tFjOXWyJwBZVzODxrGpstpTzuurfjSMJZrRusCKRpLFPAUDgWILuOMZssC0JejbbPtQLgh66pE7RPQn1OH8XuYpZJBLpL0u+Mn4wpapuBvN6fZ3F0ZHFNmlSolbbeVL9L8r6AOdcYqbZPO85BS4Jri9BrhB7Sjdq7KNCAxYEh6O7mnZoXs9kVMUkFVAAa3C8/PWKxSQjbb0U9us53Hx4cHeNB9IWYz0LDn/bCTkXJoRyaKnbKwB/GGwduD/mJ7BtU2WVfxqKSwwd2Ba8ZxSabxgh8Zn0b+MTpTKvFKYHA9b+sYnbn07UqFDyvqfzGtsFqUqWmaycEzGoxeh4X+4jm15ZKC2IjFjk8cuzdJLJDZ8vSFIUUhRBGAPxEzaFgVWe8Wu1dlsSovvfgYRmbTOclIq2vtHpRqWzz5riCtVoKsT1gaeOuMcmJvYFs87qx4ka7n5iiM7djMhLuOL+8bv6FQNxRbe3b0nFJLex8x8/lLr9j3i/2FtFclYKVNj3w4vR4nljcSuOVNM+l/yy1IDEXXFnoKU1dFcJgZ5dDW8NnVoFKnpmC4BRFQPgXx6WECqnYj03+M4wqNaNbdiSlmovOXb3iunzmyLg9InbZ7Hdw7a4QnNLh3zFI0xj7ItgZiicPfjAiAOWtdYILje0RPPD7RUVdFDaD6jQXt5ERC2PWkemK9RrV292bWcCTM43j4+8XMw4VP283/EObOt26dxVQfbIxWy5rHDj2vgu6GdwdV1zhJRsKZrrEtKRed00BS5w55tELbaN0elalcBS83ZxmJaiBebhjxbCC/6hrrxnEfEV8mi1lT1J9Ro/VtZw2rbZKWDhs8+AEZ9dvozDpf1MJKnnkPPWO8afYfJXQ9arbvTKC+garU+Y2myfp5Qk7x/soOxe4OGpjURk/pKxCdaEA3JBVzuCR3IPSPsUv0SyrFwhPNIIfoXiGefGoovgjyuTM5YbOEWacSTv7vYgKDNjUD2iEq2laADy8QLaFnWucZEt91KmvYUqVKOTvU4xO0yk2VKvUFzAHcf1RQPX/JXDlEqsupUZ/wCpbT/GCj/K4u1PSCx5OD15xiVm8d+cP260klSyS6jRy/GK9Cce1daEbscOKMGWXJkVKp7dsL482tZOI6irGPJTkDTLmW/UVJEJQ7xotnyEqUkILk38Gb2ihQKjiW9hGgs0lSKJWHZqB+F97Qk+imPsuZdnSne3Sd9NSrjiQMIsV7RO4BxP5EUxlbiWckkeotdTjjClptwKgAQa53Po94z8LZZyos9szwEqUGcJP41xipkrdKSecdnpK1VmUeoD53HlEgoXUF8ViqRNtt2eC48safjEHIx5x0Lyc8Ka/UMdZQTy6jzwxZ4AU1oBh+YZWgbyrqE/MBxux++DaeLEDgSb+X7gyUZt34RAKqx114x0zg2soAQyU3YfjjEFq3QA44j8xETteedInJkgnnWAziMmWVO+tNHFSgMcOENpS1IipH9sGS/x5MKE0H/pyB/MVFqAAd0nLKPptrngJkl6BKph5KJUB2Bj5V9I2r+NYJzVdwS9wzYRv7erdkAn/gJYpkhvn3jDnXzs2/j/AMCpsm0lkqKDuqmErWst6XJIAGq3RQfVlq/pJS7/ANlOQ9W3QWH9mcnmmDW+1iXLbq3/ACL0TyxPKM1bJpLrJdSquTi1TrMRbHD2Tyz1QlMVvKYVYtE92rGJ2OXjlr7RKcq7PX2eNBn/AGJvljBLNLevx2/UM2ezuddYNaFAUGA640EdZy/Yh2xwvfj8cTDcnai0MKUF7VYMwfNmhVNcG+9x7fERVz7R1AuhybtxRDAYY3doq1TCovi9wgq0jnp44qRwwwgpJHNtjFn2mU0V3xwi5sloCxh3+M+GjnVSLmYRxCik0LVHz+YHE62ardrXWm8wFRqKX/bPCE7Bb96hNWp0hxYywhR0ynmn1KFzE+YAlVW1wrBrQPUeZ8/rvCxDH2p0iqJHJsxz0hhEkM6nwuvd4EkORnTjDgQ14FMIIUgM1t0Nfj8RKSe4FfbLgYXmzIKhVOeumMKzhpJdXKsHWGlKUf8AIhPZiYWkY9vb9QW2KJ3ZeXsTXx8QjCXX0XYhMnS0kOA6zfg7dDQdY2X1nbAjcSWCUgk86v1+0Vv/AKdWcPOmf8QJYOX+Sj7exjOfV20zaJygP6P8UHZ/eMzXPL/RqT44r+ytmzlWiY5okdKO5fzCM6pozVA+/j2huesJQQlwo06ftoSFHJyjSkZnsOlmbXD5iMlW8oJSC5IYZm5oXXM1rH7xZbAH913qDAc1Cqvb3gt0rOSsNKkbgU94JT1F/O/pCILEvc7ZReWlIEtCTeQVXYkuT4HSKaXIZRL33Yt2v/ULF2NKNAVS96tWblwYdAIgixq/J9zFilfBte8cC63UAfX34wyBSK4WY8MtGPS0Y6zgiZjk8YPugVIrhxp9oIqQEyt5Qa52ya53PeF7XL3SxII/Bh9EhSrhugY/rVYFb0JSHDnMEXPdURyZzRXEfPh8TFrYrVvBiai6KualrzfEbOsguC2vz7wWhU6HrVermetTApSXJrhHZ5dR5n5+I5KDewjkcMypYGRNB7/do7NoknV8dAq/KB2sADg/irwQ2IpTVtXQylOuUARL10zicw9NUggQ/YQKEmgdReuv1AZRdRUaOSfxAv5fScBd7fuC2VbpUGuD96H494nQ/wCjYSNpfwbNASf9yetQp/8AYuMhT/y4GMxIABerDzTxCxtLpSME3dTU+IYUwAGsTrlxhIQ42NKfL/AW8SonWngVqpjDVnDAk5xXzVOqmuEOhR7Zssy5apwvHoS4BANCSH7OOPKH9nIAlJzKlKzf24CA7daWiVIDDcSCrmQd73c9oZlLAlpGSCeu63eniE7RRKmQmzN7dYj0oSPbXaFUhqOOtOfzHbMplnWZMLzFOesMg6JBTmlxv4QdUtkkUdR/Jidlstx7vwq/aJ2ogqbAD9t7QE9i1oDJkAYcB+u8TUGw59tdoiKUepL364QvMn0JJNQPx+uEMCxlc+6WkVerVxH3gW2SCi5nUCHcOACKcL4W2ad6ZzLPkKOeHPhEdqWh5ha5NE5DI828wEqYHK0V65b9IGEYapB3qTdffEEjg+tXw5IYmf3XzPk67x1RpdHJyfUrmT7mPK12aOOGwoNXL2ADR1YcDJ/z8GIBTADNh408OJTdrj8xw62IlFQMH+IFN/tdcrw7w3PvN1De3CE1rr2+IYDPTZXoxZwDjhBtnLSN58UG77droYsjKSQSwLP9+EKWqzGWcSlmB5wg7XslLZuXRoMGPj511hRC9X6/EOS1UByHv94AqRO1LG60Q2HICpyd6iU+tWAYVu4mnWE5y35Uh2xq3JS1Yr9PGjE/HbnAfQy7JTlfzz3N61Y88IPPnsspw+GaIbJTuhUzEEBPbGBtvOFUIYvwgL6CurJWc+pTZnzCzOrr8ROwKJKhq6OIlusP/wAq9w/SCuzntItZcz0cWbqKXd4VRaUByoGvc4Yw1OQESA/9llxwGvMUtqnOoA/qFSvZzbRZT0JYEHV2ufCKi2TXLYXxYzSAgYU+DWKk+pRBxv4DOHiCeiysKN2UqZn6U+xJuvv7iKsDeVzv8Q9bZrJQgE+n/wDRvNOQHSPWKUwKiMB1oa14xwr+gSkMAPzgO10KSicKHX5h+11Yi98WPmK9CYIrGifUquJwurEZp5fpoI3rLYqOHGAqS2tVggsZVUJ1whqTM9bHP4EJoJLa+YIuineOCmetCxU5mFVKd9ZxKcvji/mIBXHVIZHDuyZgNDdce0OpmBP+3MDpZ0nhh1Fe0VFlG6ojMRcTLNvpvqPw3SncROWiq2iqtMgJXfTCj89cYLv0uvFXwuiSEkK3VN7d21jEJiWNG/UcKLEY5v8ArXCGrQv0hIIpfzgchFY6qpvyZu3SOYL0Pp9MtCSMQo9qa58YhNINGux1xg1oHppgQPa5u2mhaVfnSmusLEdy9HNmCpfWvtEVA77C96eI7s5Xq14jspTTeAX8+PvBXbO9If25PBUEpNEAJHNq+/iKJVVF9XxYWupJzJitCr+9PEGK0CT2HtE24Pdo8onYZWJ5nNhdAShzFrZ7Kd0sATiCQG5vfwEc3QEJolgkk5w8qSVJcUDUemmEely0o/smg48Y5bLWqYwSCEjAYQHvoKK61oIua+6K5Kgzw9a0EGt/PF9doU3Gp4hkTfY4AN88z5MRtKWN9P1BHqp8FP767wK0qr1gg6ROztXpl+45aD6qayJ1jEbOa56MSnf20MqRxyF5l/COAvrWhBGcm/Qji8O8GwhFAdR+YtbJP7D8a6RU3kazeCWWYUqYnOuuECSspB0W+0JAJHGoPiFZlmIAN6S4cZ4iocQ5JXQpPLXnpElS/wDEmihTngfvwiatFGiqnAJdtddYR6wywV1qAHPTT9INaZd4OjUa5RHZ/wDkDiG5Ugt6JVsNNW4Pd4GVUBxAOP4g6pYwb7wBCGLeTHI5oBYV+rK5+t3xEbQofyHm/WOWcMovgRTvELYv/cVz/QME5vQe1XPVm1rhCKM+HyYJMW6ezd9PApCXx18QUCTsasku4i/xqsXSfnGEbPOCE3gE3nIZUgqLeAf67zVy/MJIZVQW0EkMOP3vhR1gXFuQMPyraVXSg7Vv4ZDnWPAFvWEhnfhAs4pbVLONa84T3h79os9ozgoML87rhFSZms9fEURNlgsjeVzPzAp5xfB49HoID1nNekEmH1dPDR6PRxyAhNHfWURUMeEej0cMSB13jzNXh4uj0eghLCRMpS8fD66Q/LWFJ4F/n7GOx6EkiqYC0itbw/Xj8QlMQ1fePR6ORJj8he8kNeD7tAFjHP204j0egIN2hFC2W+f7gNsX6yBQX+4j0ehkB9ASWYcfmGkyt1g3qI7dY9Ho5gXYRG4mpDnhQQVFvaiQA57VNPNY9Ho5Kw3Q6jbG4kpDqKswKXXZRWz7UVn1PfHo9CpJHOTfYso+93xC0w3cY9HodCn/2Q=="/>
          <p:cNvSpPr>
            <a:spLocks noChangeAspect="1" noChangeArrowheads="1"/>
          </p:cNvSpPr>
          <p:nvPr/>
        </p:nvSpPr>
        <p:spPr bwMode="auto">
          <a:xfrm>
            <a:off x="155575" y="-1790700"/>
            <a:ext cx="2724150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2" name="Picture 6" descr="Portrait of man in black with shoulder-length, wavy brown hair, a large sharp nose, and a distracted ga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9952" y="1988840"/>
            <a:ext cx="2095500" cy="2876551"/>
          </a:xfrm>
          <a:prstGeom prst="rect">
            <a:avLst/>
          </a:prstGeom>
          <a:noFill/>
        </p:spPr>
      </p:pic>
      <p:sp>
        <p:nvSpPr>
          <p:cNvPr id="19464" name="AutoShape 8" descr="data:image/jpeg;base64,/9j/4AAQSkZJRgABAQAAAQABAAD/2wCEAAkGBxQTEhQUExQVFhQXGRgYFRUYFxcWFBcVFxgXFxQXFxgYHCggGBolHBUUITEhJSksLi4uFx8zODMsNygtLisBCgoKDg0OGhAQGywkICQsLCwuNCwsLCwsLCwsLCwsLCwsLCwsLCwsLCwsLCwsLCwsLCwsLCwsLCwsLCwsLCwsLP/AABEIAQkAvgMBIgACEQEDEQH/xAAcAAABBQEBAQAAAAAAAAAAAAAEAAECAwUGBwj/xAA9EAABAwIEAwYEBAUDBAMAAAABAAIRAyEEEjFBBVFhBiIycYGRE6HB8EKx0eEHI1Ji8RSCwjNyotIVJFP/xAAZAQADAQEBAAAAAAAAAAAAAAABAgMEAAX/xAAnEQACAgIDAAICAgMBAQAAAAAAAQIRAyESMUEiUQQTMmGBobFxFP/aAAwDAQACEQMRAD8A8urOuqS9PVN1XKkUJZ1IVFUU6JxYaibMoJkDiecqOcpgmXHEi9LOoykicTDik5xG6iwpPXHDl6WdVp1xxLOnLzzUAnQOJZzzSNQ8yopFcEKwzzGpRFWo4gEk6xvyQ2GbIvAursQMoHO5SPsouhpPM+5TUKpDok+6akdFXWbBXAbNh9S0SQTfU67yhS48z7qebMARsBuotZKVUGVmbW1KrU6+qgqkhFMnKYInDpJikuOEnASARNGgXQAJKDdHJWVU6Mq9uFtotXD4drAS/qAANY6+oVzMO91MvAlumYRA5SpSylVAwGUv8K92GzLYDaYZkbR75BBeSSZkeHa0InFYFtJsPEPOjAJMjcn3SvKFYznzgiRaEJVoEaro6DLHbz0VmJ4XABdaffVBZqexv1WtHKCmVFauMwJadr6LPq0oV4yTJOLiVJJkkwgVQPyVmLYYaTqRPpsqsObyp4x0u12CT0p4QbUKliDMFVsSYbQuAanCGzM/0mPMI2k3Q77rNwEmWxcXHMEbhFsqG8m6nJW9FE9bMSrqVBTqaqCsQEUydMicJIJJNXHFjBdaeGa4WHy1Q2CpDU26rRqloj4TiXDeIM7WUZvwrGPpqYKgGkGv4RtIDovAHtujuD8Oq4l8U2EUS4SwSW2kG5WBWw1Q1WNIL3wHuboYNxJK9Z/h9jh8N1I0xTqMEuEzPVZslpWi8DnqnZl0EU3Xpk5GkX1BN1nHABwLie9BLxcGI2nXQyvSOJ8VZh32YXuIJMRA91zPE3U8Q11QMq0uhbDT6jXRRTl6V4/0c3iXim3u0ugm5IIidljOaXy50z7R92W5jy59GWAOAcBbVpHlsQhaODcc5qCADB2IJ0tuniI14ZZYCC113CzYCz+J4IhubLHM810lBlJjiGEmYiR80JxloLXNJM6jkNrqsclSC4XFnEkJIjFUcpQ62dmJomw3Uqh3VUqxBneFgFpSwwup0nS0hQw4uICATSYyMxkg5QW9TyU8NjgBJAzc+n3CKptbljWRfrF/ldCUeH5pygkD7H1UlJPsrJNU0YxTJ3JiVoM4ySSRXHDK3DMlwCqVlA3CD6CjZwDG/EyvOVvM8uXmjKWR9R72sim0TG4GgJ57LLzF5toFp06oDW0mAlrjJAmSYiNFmnovEI7P0n1Mcy7iDGZwEnJ9wvTuyvAa1PFGtiKrajgx47rcvccQGB1hmiPTquA7KY4UccAQAC0CNcsHruvSq3azDUy4Of8AzCcpaASRAtYe6hkk+l9FowbQTxDhQfVDiRB8VpIHQaFYnDuH44sqCq2hEkMyE95t4LhoDpyXSYDFiq0PF2kwDBE+6LFWAp8vjTKOzx+gx9Os4DMC0kuGgH7KvFBzyXnMG2BcdSefJavagk16pZYkQ4f2iJWEcVmjukxz57x6J029iypM1qORrC7KM1xmd0Ez81iYzGS3K7U3sPYIzDY0NZUmnJdYdOZ9pWNUGd0DbfkORTQW9gb0c/iz3ih1t46mGg90GffzWI7VbYStGScaYyJqNsChijGnuIsCLabdI1KuFINjz8kNhj8kS9wMTskfY6qg/BVoIcbA6GxI5+kErQw1PJ3ZO9wbHkR6FYorAvAOm66Oi5pBNzcD5bc1GemUW1RwjnSZKQCThc+ZTBazKMmKcplxwlbhom6qCmwwUH0FGxLvCBA3haeGY2k0l13i7YMR5nmsehijqPboiWgXD5AgkHXyWaa8ZojXZF+ILK7a39wP+3ddiz+XizVa2k9zgC1zid9CORXAYm4i8Lr+xHGsMGZMUxri3wF242CXJF8bQ+HIlJpnpXCsViXgFwpZdyHOMj+0QiuL4sU2EkoAdp8IxgyOAH9I1C5ftB2nbVaQwHoN1nUZM0X6YHGKr31i8Tv6/sjMI9jqZc8NaRaBOZxj8IT4ekWNmswy4SwxeN/TVSApDvFw13B1kCw9ZRk/ESfdmfiHw2dvwxY7rLc0taDzsdlq499OxLrCbDlz8/1WTjMWIgWA0/RUgmBsHrU7GTbl02Kx8SBstJtWZB+7LPxIv02WmGiGR2rB0XgHCcp0KDU2Ogg8lRqyUXTDGjK/KdEU0CbqnENDmhw1UWPmOein2VWiLmGbeyKoV3QB3reaoqtIh2/yV1Cs6LI+C+mZVNz5lRUqup81BV8JCCaE5SC44RTBJO1ccaeBpgAElEYnM6/OwQVJ9lcBaZ91FrZZPVEKzQLSp4fhNSoAWNJ+/ktXs/wJ+IrtYGmD3trMF3OPIL07gPC2VHBtMNyZsuaIByA5nW1AJjzKpGP2Tezj+zXYd72Nq16jmsvNNo78A2OYkC8aCVXxhtBtf4WHBDAIdN3g9SYvqvYMTQpUaWctGQEQNyBY6ryrtPkrYipUEMbMO0uG2b5mxU8zitFcak0ZPFOIuJLWklrbNDtQPS2s80Ayi541vuPyUq7mwI9efqofEAbbXcqC/osKthC1ok389kE8AiUXVcCzWSdOgCCI0E6p436LOillpQWIm6PoEZjJ2t1KAxLrlWj2Rl0UKTQoK+gE7Josw9SLHdSPdPQqh+qLZBb1SsdB4YHNmNB78kJQMT8lZwl8nLMfpEwi3tAPg5ak9f2U/wCLop2rOfKiVIpirmcZNCdJccMArqNOVUisNqg2FF1NmgRWDBziWB+vdJgRzlSFNkTN/L5BUVZgkEyFJPY76PSOzDGFradN2Ws4zUqFt2gtiJJsLkR1K9C4fgqdMBtMNIazIwNkCxmpBkmcx3uvBuzvaBrHj4xflkZnN8UbgBd3wftjhoLSXh0lwcCS2Ce7tYjyubq0tgVHVdvHn/TsA1BkzpcaLy3IXASRFwDzXR9su0NGsxgp1mEDvZZJudoIsbHZcPVxZc6KYMbDzWXIm5WaINJUHVTSabHMecWGv7IHE1QWEBtrd4annKorNc2Q6J9/mFSyqTtMLowBKaHq1LAKnPGgEp89r80iwuiAYVFom/kVti/NDYgo44E81RXwZARjJHSg0ugAojDochEYdUZJE3tkFLDugq8C2iGnvJB/S67XSNCtajVtpM7krMFwQiBScBr9m6VqxoujKTFIFIqxEZIpJBA4aFdQd/lM3RPh6waZInog9hDW30unxVNwGhFt7KpuLl1gG3t0Sxj3RJfPqkp2Nao6DszTo1qb6IpF1YtIBtlFpmZtuh8dwBlOkx4ecz5IbyaNSev6r0T+GPDqOHwpqPymq9rnHcgbdDqPsrg8aMzX1ROV9R7KYP8A+bDJPuWhHG+U6DL4x2c9icPoRaUeOHVBTFQiGbGRfnHNLiLLSNoA9NULxDiVWoGhzicogbCPJCbcnSDFcVstpOHIkX91XWq+kKlmNcG5b/T7snoYcuGZ1m/mhVbYbb0i/CYUvPTnstbD0Ro0TzOgVVElgiIP4W/8iNlqYSkYlxlZcs2bsGJMhSwwAv8AoEDi8JMxBC2KpEQFm40ECyljk2zRkgqOY4hhy13RQw6MrC5m9iEFSsV6MXaPIkqYaz6Kks1VrNPooPN0DmRBItuimVCdT9hVVhYc1ZSFgicZhShSfqfMpmi6ckJjJMK2nT/JO2mRcQrsEbwf8hI2MkQbSn0CFLVoF2UnyKGw9PM4DmQuT9DQ+HwZdJ5I7gfBnYmsykJuSSeTRqrm08jHkc16B/DPgY+I6oZNhTEc4D6hn/cAk/Y6bKPHVGDxfsrWwoptZWfFT8MxA0meUkBPxN7BTY1gllICmz+4ky58jUl8/JdB25xbqmN+FT1tTYOR1Jt1M+iw+MYZjatGhTktpmaj7d9570joBHuqKfDDyl2xFD9mVRRkY2iIaDqdULWw4lzokMFuRcbD6+y0q96v3sh3XEC0uk/MD/kV58ZOj0pQTsx34WQ1v4nH2aPEfL9EdZ4kWYDlZzjcrPe8veY37jejdCisTWgZW6aDqtDT0Z4tbYUcS0DJTH8x2r9SAOS2sJhnZe8T1JWdwDAFv8x0cxmsPP8AZTx3EGt7rKhe9xghvhjqSLrLP5S4wNsHwjynovrV2Aw1wKzsc/KdZHnMLUbSY1pLmhx3hoP+FlY2kL/D0OrT4gjjqzsnLiZdU3nZA1PEtB9CRyG5KFx9HKR5A8rLdBro8yafYzSmJl3soNcApM1mycnYTAiVaymCFQ0T+iLpttolGMZ5uUqd0nBJioRCTIVhvcT9VENJs1WGm5o1B6KbKJAlR8k8yi8A2KrRy/yhaTJfCMwAmo48gf0XT/iww3JGrTOZ2Xm8W6f4XqvZav8ACotOmVr6rpj8V/8A1HovIcIHPxLGt1c4AD/xXqPaZ/w8OKI7pe1lMcw3efIKPHUYr1lnJNtvwxOE4YvqPxdY9zvObY3JJk+W3oVju4h8Sq55tMmNgPwj2ARvGuKH4HwWktYYbAMB2siN2gEk9S1c9RdY9f8ACf8AL2+H0H8PVz+wmneT0KD4hisrA1oG8nfSP191o4bwPdtYD1K5ziNTVZsS5S/8NGaXGF/ZVhrAR4ibLToBlK7u88RE+Efrsg+H0O78QmA2I/VGZRUOZzg1u06uveArTashj0r98IvxFSqdbfJavC+DNBDiDmBkDy5of/UtbAoUyTpmdp58lW3h1Wo8OqPidcpJ+eijN/Gr4o0Rq7/k/wDR01a+ttphYnEuHtJ3notfDcMa1v8A1avmTP6fmg8WWtsTOt9/VZcUql8Wa5x5L5I5s4cNBNyRpN1n4xxd3iZK2OIUSBN8p0O3RZ1HCOfZoJXo45KrZ5maDvigAlXMVFRsGFJr4VzKE5rXR2G03WbMrQwtSyVjJmSUgkUxVCQVRqIh9SBKGoOUKz5MKbVsonSJ4fd26K4QLvPT6qqi2GT93RPDHQHdSPZJN6Y+NfJG3/DzBCpi2udOVrgB5kzqdNFtdq+IOq4pzW3DSWgDmXEn6BA/w/qtp53FxaAXukGDYAD5EqqlWzOq1rSCSN5cTbzT4VeTl9CZdQr7KOO4gZvhjSl3Bqe8ZNQzpr02Wa1/hjQn8lDFv0k94kucL2PL6+qedIufqdFPIrk2WxPjGjSxL4pBrQS5x8IEk+gQtDsfjazmzRfTY7R9QFrNCRJ1Exay7fsZwxtMzVE1xByzILtWUyOWWSffZel44PFFwc1skwAB3WtkBpEC8HLr1QjjeOLZ2XL+ySR4XxDsXjGZaTmNh/hc10tcBE+XiGsJh2WxTpPwnw20ljtrHLa+i9bo1JfRPxhTDXQGghxLZygQeYy32BBnRdsxohNikq2iWa4vTPnVmDq0wS9zgMriMwyElomNOohelM7FsqUqb2VJlrXAlouC0ESR5jQrvq+GY9uV7WubycAR7Fcpxvi3/wAe0tawCkGj4Q/CD4coHJtj5EKssGPJpxRKObJDakziMRw5zSWEQQXCDMEtJByGLiQR6LAx+FjxffVdLhqlHK1zy8/HqmmHFxdUDntaTUF4B+I0nT8RHlgcSe0OfSdmDqbi2SL2tLhtosGf8KeCXJbj/wAPU/H/ADI5lxfZzGJrVGS0wWG8beYlUcMrllSWuDbHXTy6rYGUyx9xEtO4PJc5iGQSq46kmqJZk4NSQJi3S4nmSqpUn3KJo0W7rXdIx9soY5F0nW1hNUwwi1uiag3YpbsPFoFcmKk5NCcmO16TFWraOqD0E06rP5JPMgKWFpwxwO+isxQigBzIU3ECnPT6LNy1/k1Vv/BHA4zJRIBu7MD0n7KnUqEUwG6mZjXosnDznAAJJsBzK9S7CdmMkVKkF2oGobfl96qssqxRb9JRg8j/AKRzXCew2MxADz3RFs0lx5W291t8J/h1iG1WuNQSwhwGWzspBg+kL1jCUgBrp0V7K9NsuL2gAEuJIsBqVkxZsk5q+ikuKWkcf2UxDatSs8DJWdIn+loMOcLakCY3AHVbHanFhzMhqZaZBcXtm0bW8v8AxKD7F1WZXVgYa4vIgXyk2LrEgwBv+JYFTijqhxADYo5yXPBJe5pORo8pInzWrPOtHYcblK14dFgOF067GCk1zGR4y0hxGa0AwZtqV2lJsADWBHVcp2E4wK9DK7KH0oaQN2xLDG1rHqF02W+/ujCKStEMzlyal4EELJ7RcKZiKLqdRuYR3SPE12xHIrSa6ZSqA38txZUsktHgXxS0PaAc1BxeLeGHBpJG0OPpIRHaEPrk1dGvp0iHXJDjNjzItbl6Izt7wU0cWS3MG4iTMQzOXDu9ATlPosrEYuHmk0RTomS4mSQ2WsuLXIn2V8+VSwNy+hcMHHOuPTOYrYoOGV0BzTF9LW15IXGNMTz9fmjKeCNUkiIc5wE6TYgT6oCplbMOI1BadjoV58K6R6E22rZnE3RVJ/RS4fgxUd3pA2t9VrVMHSbzVJ5EnQuPBKUeXhnZrXVjbbJ3FsqxCwNGO5Mk9MVczDFqvw7JKpLkVhm+HqUJdDR7NDHHuNHUfko4l8Uwp8QZ3QeRHzCbDYf4r6LP6nAek3WaPSNM+2dH2A4O0u+I/wAX4QdhNo62K9Z4fTAhrY0H0XJYLABtP+XGZ7g0aWY0wAOkAH1W2OJtosrVH/8ATpSA6wkiJ+ZhZZXOVl+PGNIf+IHGxh6ByuAcR6ryThXFsRjKgoPqEMfZ79S2n9Bf8uSF7Vcdfja7nCRTmGNPLmVq9iq2GZiQ2sC1pZlJv4pkiZBbPNbsEOPfZkyT8XRtcTo1aGBcKT3Bof8AD1n+XmsR/wB0g7WWhR4V8OnTL6gY93de1xmGOggPAguJInaIEq7+IdCi3BfyWsy5msytJaScxzS2YmBqdZUMFgsPiMMXHNUMZKlJ9nNERmBFwQQTPVdn20PinxTOk4RiBQDCKmYVAROXKABdndFgDLyurpVpAuQY2XmnCiXFjqoLmgZS0EtDQBci/is46ctNQfw3jeUlrcQXNJJax1Iy1oi0iRr1CMHSoTIuUtHePxxAiS49Bp1M/d1U/ibm+Kw0EiCT0XJ47tk2nI8R6OIgH3nb3WBxHtiXeGZ2NpF5ty+/Q80dH8eb8F/E7iwFfDuc4ZacvFMXcXNIe3NOjZa0c7mF58/HODKhNn1DvrlGk/Jb2K4nSquzVcM2o6SSXPcZFrZbCbC/2YYp+DqMd/8AVDHRGYPqGCNw2YjzlTnkTSj4Wh+LNO0ZHZ/D1azYDvh0WkGpVLSYJsQ2NTZa1bheDYHOa4vJvmdcl242j2WcXAU/hZ35NhmcBzsJj/CCqvImHKb+T1o0QjHGvlsNq1QB3YH5LNqYi91U7EE6qL3T5powrslkz8uiReJ0V7aiEylFCVQgmZDtUxSemVjMOdUfhGd5qzhqjsPUyuHRLPoeHYbjHw0g76JsDVipSJ569VXiagLQqa0tyOGxBUoKuyspfKzvezPHspyuMtptdJ3EGPoFn9r+0pqYKnTaSPiEueP7dY0XOYDFECu6YzA6aSdkDjauYMAmGtAvz3QWNcrHnluJfhoFOxvqjezeNosq1KlcZpaQ0RmGY7kSLeoWNTqWhO9ltFWOnbM1m/2g4hTfTY2hnuRIzSO6IYY/q1W3wTCO+HnxFUgC+Vgh88i476aBcfwyj3gd515Lbx2OLmZWkhoNpMnmp5Jtuka8ONVyka2L41Ty5AxxaCYl5MyALgWnU25rP/17nSBDWnb9ysppUw+B5qbsvDivAp+uqtfVJAaNt91nGqUQ18NzEwOaRplVNEyCE7Vm1cW5xsq2YpxcGkx5Jv1tol/9EUzTNKyFezqpua4mB+/qh6hy6uvuFyR05KuhqlED0UWNH7qIePNOWz0VOuzO67RI3IRLBJKGpkNF1IV11A0uzJeFEqTiolaDIJiIYqAFbSOyDCghzCADzVlc5midlAlNUOinQ5WBCWSUxBRVBiLAgF9EhOKloOiNxFKEC9oRi7A1RsUKcNJGwHzVDjYKvhuI1aTqLeiJbh3ZAYtJE+UKVU9m1S5RXEjh7z0VjjbRNRblFhqnL4CX0ZdbJOcGtkoWtVL2k6NAJ8+SpqS6eSbG1crfhDXV58hZv1TqOycslp/X/QM1ykx2/wBFBrVe1g03VtGPYXQxNiDVLBvDLn1VzMPRuRiB/uZ+6zDTUWtkwk4Ir+x+m62gBpXpRzAEqNTh5N/iT6i6x3UoCYgocH4xv2/a/wBmxhuHAwSSfnojRhW8isKgxwFjHqixXdEEuXcXfZynH6MpzUoSKQVTOO0qwNgqNIKxKwoso3Sq3TUzCRdJQGLKTFbSFwoUX3U6I7yVhRbjRMdAs2rSWrFz5fmgqovzXQDPbAohbvDeIt+GWv3OvIrGqNVV5smnBS7DjySxu0beIqgC26zq2IkxNlLEMe1jbHr9FngoQghsuSV0w4Y2Gw0X2JQs3k77qKIAEBNSRK3LsVNm6YWJ6pDunolWfcIHCPldVhG0RIM2HJQxFIZSdI36Iholg3S0g3Q48R32hW4dti4GQp1DLs03+WiHpz2ToC8abGdEbVptkco+aCmZLjfaE7cSUtMdNGeWpZVc/VMVUgRpAq4NSpaq1uqDGRSaZTU6f2URU2VQXHFtJsKygLpqWp9VOnqg0MuwiozxeVkDV1Wm7x+30WXX1PmhEMih8qNFvfCu2VI1CbwVdmvjHyBJJ5rBy39Vu4nw+6yhop4yueVyKC1X4du6g9E4XQKjIorxVM6qNSmIkInF6JN0PolTGa2U0rhTmWlqlSUzqfRcFEOH05aW87eqsNAiARf9EsF4ijsbq3yXMNaKMJRlNicJ34HKUVhtPb80zfGP+0/mEvoyVqj/2Q=="/>
          <p:cNvSpPr>
            <a:spLocks noChangeAspect="1" noChangeArrowheads="1"/>
          </p:cNvSpPr>
          <p:nvPr/>
        </p:nvSpPr>
        <p:spPr bwMode="auto">
          <a:xfrm>
            <a:off x="155575" y="-1790700"/>
            <a:ext cx="2686050" cy="3743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6" name="Picture 10" descr="http://upload.wikimedia.org/wikipedia/commons/thumb/5/51/Christiaan_Huygens.jpg/200px-Christiaan_Huyge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3573016"/>
            <a:ext cx="1905000" cy="26574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93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Breve História da Luz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60848"/>
            <a:ext cx="3034680" cy="4065315"/>
          </a:xfrm>
        </p:spPr>
        <p:txBody>
          <a:bodyPr/>
          <a:lstStyle/>
          <a:p>
            <a:pPr algn="ctr"/>
            <a:r>
              <a:rPr lang="pt-BR" dirty="0" smtClean="0"/>
              <a:t>Fresnel</a:t>
            </a:r>
          </a:p>
          <a:p>
            <a:pPr algn="ctr"/>
            <a:endParaRPr lang="pt-BR" dirty="0" smtClean="0"/>
          </a:p>
          <a:p>
            <a:pPr algn="ctr"/>
            <a:r>
              <a:rPr lang="pt-BR" dirty="0" smtClean="0"/>
              <a:t>X</a:t>
            </a:r>
          </a:p>
          <a:p>
            <a:pPr algn="ctr"/>
            <a:endParaRPr lang="pt-BR" dirty="0" smtClean="0"/>
          </a:p>
          <a:p>
            <a:pPr algn="ctr"/>
            <a:r>
              <a:rPr lang="pt-BR" dirty="0" smtClean="0"/>
              <a:t>Poisson</a:t>
            </a:r>
            <a:endParaRPr lang="pt-BR" dirty="0"/>
          </a:p>
        </p:txBody>
      </p:sp>
      <p:pic>
        <p:nvPicPr>
          <p:cNvPr id="20482" name="Picture 2" descr="http://www-history.mcs.st-and.ac.uk/BigPictures/Fresnel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772816"/>
            <a:ext cx="2381250" cy="3105150"/>
          </a:xfrm>
          <a:prstGeom prst="rect">
            <a:avLst/>
          </a:prstGeom>
          <a:noFill/>
        </p:spPr>
      </p:pic>
      <p:pic>
        <p:nvPicPr>
          <p:cNvPr id="20484" name="Picture 4" descr="http://psi.tlegay.fr/images/stories/matheux/poiss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3855952"/>
            <a:ext cx="2087513" cy="2524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11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écnica">
  <a:themeElements>
    <a:clrScheme name="Técnic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1451</TotalTime>
  <Words>1558</Words>
  <Application>Microsoft Office PowerPoint</Application>
  <PresentationFormat>Apresentação na tela (4:3)</PresentationFormat>
  <Paragraphs>230</Paragraphs>
  <Slides>61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61</vt:i4>
      </vt:variant>
    </vt:vector>
  </HeadingPairs>
  <TitlesOfParts>
    <vt:vector size="62" baseType="lpstr">
      <vt:lpstr>Técnica</vt:lpstr>
      <vt:lpstr>As Origens Históricas da Teoria da Relatividade</vt:lpstr>
      <vt:lpstr>Pontos da aula</vt:lpstr>
      <vt:lpstr>História conceitual da teoria da relatividade</vt:lpstr>
      <vt:lpstr>A Visão de Mundo Newtoniana</vt:lpstr>
      <vt:lpstr>A Visão de Mundo Newtoniana</vt:lpstr>
      <vt:lpstr>Apresentação do PowerPoint</vt:lpstr>
      <vt:lpstr>Além do Espaço e do Tempo....</vt:lpstr>
      <vt:lpstr>Breve História da Luz</vt:lpstr>
      <vt:lpstr>Breve História da Luz</vt:lpstr>
      <vt:lpstr>Apresentação do PowerPoint</vt:lpstr>
      <vt:lpstr>Apresentação do PowerPoint</vt:lpstr>
      <vt:lpstr>Problemas Astronômicos</vt:lpstr>
      <vt:lpstr>Problemas Astronômicos</vt:lpstr>
      <vt:lpstr>Problemas Astronômicos</vt:lpstr>
      <vt:lpstr>Problemas Astronômicos</vt:lpstr>
      <vt:lpstr>Apresentação do PowerPoint</vt:lpstr>
      <vt:lpstr>Problemas Astronômicos</vt:lpstr>
      <vt:lpstr>Arrastamento Parcial do Éter.</vt:lpstr>
      <vt:lpstr>Arrastamento Parcial do Éter.</vt:lpstr>
      <vt:lpstr>Arrastamento Parcial do Éter.</vt:lpstr>
      <vt:lpstr>Outras experiências de resultado nulo...</vt:lpstr>
      <vt:lpstr>Os Antecedentes de Einstein: O Eletromagnetismo.</vt:lpstr>
      <vt:lpstr>Apresentação do PowerPoint</vt:lpstr>
      <vt:lpstr>A Relatividade Especial (1905): As questões de Base.</vt:lpstr>
      <vt:lpstr>A Relatividade Especial (1905): Os Postulados</vt:lpstr>
      <vt:lpstr>A Relatividade Especial (1905): As Consequências.</vt:lpstr>
      <vt:lpstr>Imagem de Mundo na  Física Einsteiniana.</vt:lpstr>
      <vt:lpstr>As Transformações de Lorentz</vt:lpstr>
      <vt:lpstr>A Teoria da Absolutidade</vt:lpstr>
      <vt:lpstr>História contextual da teoria da relatividade</vt:lpstr>
      <vt:lpstr>Final do Século XIX</vt:lpstr>
      <vt:lpstr>Relógios caseiros</vt:lpstr>
      <vt:lpstr>Relógios caseiros imprecisos</vt:lpstr>
      <vt:lpstr>Novo desafio imposto a todos: Sincronização de relógios</vt:lpstr>
      <vt:lpstr>Modernização francesa</vt:lpstr>
      <vt:lpstr>Modernização francesa</vt:lpstr>
      <vt:lpstr>Modernização francesa</vt:lpstr>
      <vt:lpstr>Sistema “relógio-mãe”</vt:lpstr>
      <vt:lpstr>Expansão ferroviária</vt:lpstr>
      <vt:lpstr>Apresentação do PowerPoint</vt:lpstr>
      <vt:lpstr>Estações precisam estar sincronizadas</vt:lpstr>
      <vt:lpstr>Expansão ferroviária prussiana</vt:lpstr>
      <vt:lpstr>Como sincronizar à distância?</vt:lpstr>
      <vt:lpstr>E Einstein?</vt:lpstr>
      <vt:lpstr>Elektrizitätszählern, Mess und Regulirapparaten</vt:lpstr>
      <vt:lpstr>Einstein e as patentes</vt:lpstr>
      <vt:lpstr>O suposto “tempo livre” de Einstein</vt:lpstr>
      <vt:lpstr>Caminho de Einstein</vt:lpstr>
      <vt:lpstr>Caminho de Einstein</vt:lpstr>
      <vt:lpstr>Caminho de Einstein</vt:lpstr>
      <vt:lpstr>Caminho de Einstein</vt:lpstr>
      <vt:lpstr>Caminho de Einstein</vt:lpstr>
      <vt:lpstr>Caminho de Einstein</vt:lpstr>
      <vt:lpstr>Caminho de Einstein</vt:lpstr>
      <vt:lpstr>Berna por volta de 1900</vt:lpstr>
      <vt:lpstr>Brevíssima história cultural da relatividade...</vt:lpstr>
      <vt:lpstr>Picasso – A Mulher Chorando (1937)</vt:lpstr>
      <vt:lpstr>Picasso – Guernica (1937)</vt:lpstr>
      <vt:lpstr>Apresentação do PowerPoint</vt:lpstr>
      <vt:lpstr>Uma história das origens da TRE</vt:lpstr>
      <vt:lpstr>Arthur I. Miller. Einstein &amp; Picasso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Aula #10 – Diferentes interpretações sobre as origens da Relatividade Restrita</dc:title>
  <dc:creator>Andre Noronha</dc:creator>
  <cp:lastModifiedBy>profis</cp:lastModifiedBy>
  <cp:revision>124</cp:revision>
  <dcterms:created xsi:type="dcterms:W3CDTF">2013-05-05T20:00:38Z</dcterms:created>
  <dcterms:modified xsi:type="dcterms:W3CDTF">2019-09-15T22:41:16Z</dcterms:modified>
</cp:coreProperties>
</file>